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99" r:id="rId3"/>
    <p:sldId id="259" r:id="rId4"/>
    <p:sldId id="280" r:id="rId5"/>
    <p:sldId id="300" r:id="rId6"/>
    <p:sldId id="301" r:id="rId7"/>
    <p:sldId id="298" r:id="rId8"/>
    <p:sldId id="297" r:id="rId9"/>
    <p:sldId id="281" r:id="rId10"/>
    <p:sldId id="282" r:id="rId11"/>
    <p:sldId id="291" r:id="rId12"/>
    <p:sldId id="283" r:id="rId13"/>
    <p:sldId id="284" r:id="rId14"/>
    <p:sldId id="295" r:id="rId15"/>
    <p:sldId id="294" r:id="rId16"/>
    <p:sldId id="285" r:id="rId17"/>
    <p:sldId id="290" r:id="rId18"/>
    <p:sldId id="292" r:id="rId19"/>
    <p:sldId id="287" r:id="rId20"/>
    <p:sldId id="289" r:id="rId21"/>
    <p:sldId id="286" r:id="rId22"/>
    <p:sldId id="296" r:id="rId23"/>
  </p:sldIdLst>
  <p:sldSz cx="20104100" cy="1130935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54" y="34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636" cy="351308"/>
          </a:xfrm>
          <a:prstGeom prst="rect">
            <a:avLst/>
          </a:prstGeom>
        </p:spPr>
        <p:txBody>
          <a:bodyPr vert="horz" lIns="47467" tIns="23733" rIns="47467" bIns="23733" rtlCol="0"/>
          <a:lstStyle>
            <a:lvl1pPr algn="l">
              <a:defRPr sz="600"/>
            </a:lvl1pPr>
          </a:lstStyle>
          <a:p>
            <a:endParaRPr lang="en-US"/>
          </a:p>
        </p:txBody>
      </p:sp>
      <p:sp>
        <p:nvSpPr>
          <p:cNvPr id="3" name="Date Placeholder 2"/>
          <p:cNvSpPr>
            <a:spLocks noGrp="1"/>
          </p:cNvSpPr>
          <p:nvPr>
            <p:ph type="dt" idx="1"/>
          </p:nvPr>
        </p:nvSpPr>
        <p:spPr>
          <a:xfrm>
            <a:off x="5265562" y="0"/>
            <a:ext cx="4028636" cy="351308"/>
          </a:xfrm>
          <a:prstGeom prst="rect">
            <a:avLst/>
          </a:prstGeom>
        </p:spPr>
        <p:txBody>
          <a:bodyPr vert="horz" lIns="47467" tIns="23733" rIns="47467" bIns="23733" rtlCol="0"/>
          <a:lstStyle>
            <a:lvl1pPr algn="r">
              <a:defRPr sz="600"/>
            </a:lvl1pPr>
          </a:lstStyle>
          <a:p>
            <a:fld id="{89763923-3272-4430-B490-3B053A49F7F1}" type="datetimeFigureOut">
              <a:rPr lang="en-US" smtClean="0"/>
              <a:t>4/11/2022</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47467" tIns="23733" rIns="47467" bIns="23733" rtlCol="0" anchor="ctr"/>
          <a:lstStyle/>
          <a:p>
            <a:endParaRPr lang="en-US"/>
          </a:p>
        </p:txBody>
      </p:sp>
      <p:sp>
        <p:nvSpPr>
          <p:cNvPr id="5" name="Notes Placeholder 4"/>
          <p:cNvSpPr>
            <a:spLocks noGrp="1"/>
          </p:cNvSpPr>
          <p:nvPr>
            <p:ph type="body" sz="quarter" idx="3"/>
          </p:nvPr>
        </p:nvSpPr>
        <p:spPr>
          <a:xfrm>
            <a:off x="929347" y="3373337"/>
            <a:ext cx="7437707" cy="2761255"/>
          </a:xfrm>
          <a:prstGeom prst="rect">
            <a:avLst/>
          </a:prstGeom>
        </p:spPr>
        <p:txBody>
          <a:bodyPr vert="horz" lIns="47467" tIns="23733" rIns="47467" bIns="237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093"/>
            <a:ext cx="4028636" cy="351307"/>
          </a:xfrm>
          <a:prstGeom prst="rect">
            <a:avLst/>
          </a:prstGeom>
        </p:spPr>
        <p:txBody>
          <a:bodyPr vert="horz" lIns="47467" tIns="23733" rIns="47467" bIns="23733" rtlCol="0" anchor="b"/>
          <a:lstStyle>
            <a:lvl1pPr algn="l">
              <a:defRPr sz="600"/>
            </a:lvl1pPr>
          </a:lstStyle>
          <a:p>
            <a:endParaRPr lang="en-US"/>
          </a:p>
        </p:txBody>
      </p:sp>
      <p:sp>
        <p:nvSpPr>
          <p:cNvPr id="7" name="Slide Number Placeholder 6"/>
          <p:cNvSpPr>
            <a:spLocks noGrp="1"/>
          </p:cNvSpPr>
          <p:nvPr>
            <p:ph type="sldNum" sz="quarter" idx="5"/>
          </p:nvPr>
        </p:nvSpPr>
        <p:spPr>
          <a:xfrm>
            <a:off x="5265562" y="6659093"/>
            <a:ext cx="4028636" cy="351307"/>
          </a:xfrm>
          <a:prstGeom prst="rect">
            <a:avLst/>
          </a:prstGeom>
        </p:spPr>
        <p:txBody>
          <a:bodyPr vert="horz" lIns="47467" tIns="23733" rIns="47467" bIns="23733" rtlCol="0" anchor="b"/>
          <a:lstStyle>
            <a:lvl1pPr algn="r">
              <a:defRPr sz="600"/>
            </a:lvl1pPr>
          </a:lstStyle>
          <a:p>
            <a:fld id="{08E9204A-DDD3-40E1-A882-8CA9C142E312}" type="slidenum">
              <a:rPr lang="en-US" smtClean="0"/>
              <a:t>‹#›</a:t>
            </a:fld>
            <a:endParaRPr lang="en-US"/>
          </a:p>
        </p:txBody>
      </p:sp>
    </p:spTree>
    <p:extLst>
      <p:ext uri="{BB962C8B-B14F-4D97-AF65-F5344CB8AC3E}">
        <p14:creationId xmlns:p14="http://schemas.microsoft.com/office/powerpoint/2010/main" val="261528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9204A-DDD3-40E1-A882-8CA9C142E312}" type="slidenum">
              <a:rPr lang="en-US" smtClean="0"/>
              <a:t>4</a:t>
            </a:fld>
            <a:endParaRPr lang="en-US"/>
          </a:p>
        </p:txBody>
      </p:sp>
    </p:spTree>
    <p:extLst>
      <p:ext uri="{BB962C8B-B14F-4D97-AF65-F5344CB8AC3E}">
        <p14:creationId xmlns:p14="http://schemas.microsoft.com/office/powerpoint/2010/main" val="54533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9204A-DDD3-40E1-A882-8CA9C142E312}" type="slidenum">
              <a:rPr lang="en-US" smtClean="0"/>
              <a:t>9</a:t>
            </a:fld>
            <a:endParaRPr lang="en-US"/>
          </a:p>
        </p:txBody>
      </p:sp>
    </p:spTree>
    <p:extLst>
      <p:ext uri="{BB962C8B-B14F-4D97-AF65-F5344CB8AC3E}">
        <p14:creationId xmlns:p14="http://schemas.microsoft.com/office/powerpoint/2010/main" val="1083529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9204A-DDD3-40E1-A882-8CA9C142E312}" type="slidenum">
              <a:rPr lang="en-US" smtClean="0"/>
              <a:t>11</a:t>
            </a:fld>
            <a:endParaRPr lang="en-US"/>
          </a:p>
        </p:txBody>
      </p:sp>
    </p:spTree>
    <p:extLst>
      <p:ext uri="{BB962C8B-B14F-4D97-AF65-F5344CB8AC3E}">
        <p14:creationId xmlns:p14="http://schemas.microsoft.com/office/powerpoint/2010/main" val="982603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9204A-DDD3-40E1-A882-8CA9C142E312}" type="slidenum">
              <a:rPr lang="en-US" smtClean="0"/>
              <a:t>12</a:t>
            </a:fld>
            <a:endParaRPr lang="en-US"/>
          </a:p>
        </p:txBody>
      </p:sp>
    </p:spTree>
    <p:extLst>
      <p:ext uri="{BB962C8B-B14F-4D97-AF65-F5344CB8AC3E}">
        <p14:creationId xmlns:p14="http://schemas.microsoft.com/office/powerpoint/2010/main" val="319689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E9204A-DDD3-40E1-A882-8CA9C142E312}" type="slidenum">
              <a:rPr lang="en-US" smtClean="0"/>
              <a:t>16</a:t>
            </a:fld>
            <a:endParaRPr lang="en-US"/>
          </a:p>
        </p:txBody>
      </p:sp>
    </p:spTree>
    <p:extLst>
      <p:ext uri="{BB962C8B-B14F-4D97-AF65-F5344CB8AC3E}">
        <p14:creationId xmlns:p14="http://schemas.microsoft.com/office/powerpoint/2010/main" val="484464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9204A-DDD3-40E1-A882-8CA9C142E312}" type="slidenum">
              <a:rPr lang="en-US" smtClean="0"/>
              <a:t>18</a:t>
            </a:fld>
            <a:endParaRPr lang="en-US"/>
          </a:p>
        </p:txBody>
      </p:sp>
    </p:spTree>
    <p:extLst>
      <p:ext uri="{BB962C8B-B14F-4D97-AF65-F5344CB8AC3E}">
        <p14:creationId xmlns:p14="http://schemas.microsoft.com/office/powerpoint/2010/main" val="636737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2950" b="0" i="0">
                <a:solidFill>
                  <a:srgbClr val="25408F"/>
                </a:solidFill>
                <a:latin typeface="ClassicoURW"/>
                <a:cs typeface="ClassicoURW"/>
              </a:defRPr>
            </a:lvl1pPr>
          </a:lstStyle>
          <a:p>
            <a:pPr marL="12700">
              <a:lnSpc>
                <a:spcPct val="100000"/>
              </a:lnSpc>
              <a:spcBef>
                <a:spcPts val="355"/>
              </a:spcBef>
            </a:pPr>
            <a:r>
              <a:rPr spc="5"/>
              <a:t>Montgomery</a:t>
            </a:r>
            <a:r>
              <a:t> </a:t>
            </a:r>
            <a:r>
              <a:rPr spc="15"/>
              <a:t>County</a:t>
            </a:r>
            <a:r>
              <a:rPr spc="5"/>
              <a:t> </a:t>
            </a:r>
            <a:r>
              <a:rPr spc="-5"/>
              <a:t>Government</a:t>
            </a:r>
            <a:r>
              <a:rPr spc="5"/>
              <a:t> </a:t>
            </a:r>
            <a:r>
              <a:rPr spc="35"/>
              <a:t>FY22</a:t>
            </a:r>
            <a:r>
              <a:rPr spc="5"/>
              <a:t> Proposed</a:t>
            </a:r>
            <a:r>
              <a:t> </a:t>
            </a:r>
            <a:r>
              <a:rPr spc="-15"/>
              <a:t>Budget</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900" b="0" i="0">
                <a:solidFill>
                  <a:schemeClr val="bg1"/>
                </a:solidFill>
                <a:latin typeface="ClassicoURWMed"/>
                <a:cs typeface="ClassicoURWMed"/>
              </a:defRPr>
            </a:lvl1pPr>
          </a:lstStyle>
          <a:p>
            <a:endParaRPr/>
          </a:p>
        </p:txBody>
      </p:sp>
      <p:sp>
        <p:nvSpPr>
          <p:cNvPr id="3" name="Holder 3"/>
          <p:cNvSpPr>
            <a:spLocks noGrp="1"/>
          </p:cNvSpPr>
          <p:nvPr>
            <p:ph type="body" idx="1"/>
          </p:nvPr>
        </p:nvSpPr>
        <p:spPr/>
        <p:txBody>
          <a:bodyPr lIns="0" tIns="0" rIns="0" bIns="0"/>
          <a:lstStyle>
            <a:lvl1pPr>
              <a:defRPr sz="4450" b="0" i="0">
                <a:solidFill>
                  <a:schemeClr val="bg1"/>
                </a:solidFill>
                <a:latin typeface="ClassicoURWMed"/>
                <a:cs typeface="ClassicoURWMed"/>
              </a:defRPr>
            </a:lvl1pPr>
          </a:lstStyle>
          <a:p>
            <a:endParaRPr/>
          </a:p>
        </p:txBody>
      </p:sp>
      <p:sp>
        <p:nvSpPr>
          <p:cNvPr id="4" name="Holder 4"/>
          <p:cNvSpPr>
            <a:spLocks noGrp="1"/>
          </p:cNvSpPr>
          <p:nvPr>
            <p:ph type="ftr" sz="quarter" idx="5"/>
          </p:nvPr>
        </p:nvSpPr>
        <p:spPr/>
        <p:txBody>
          <a:bodyPr lIns="0" tIns="0" rIns="0" bIns="0"/>
          <a:lstStyle>
            <a:lvl1pPr>
              <a:defRPr sz="2950" b="0" i="0">
                <a:solidFill>
                  <a:srgbClr val="25408F"/>
                </a:solidFill>
                <a:latin typeface="ClassicoURW"/>
                <a:cs typeface="ClassicoURW"/>
              </a:defRPr>
            </a:lvl1pPr>
          </a:lstStyle>
          <a:p>
            <a:pPr marL="12700">
              <a:lnSpc>
                <a:spcPct val="100000"/>
              </a:lnSpc>
              <a:spcBef>
                <a:spcPts val="355"/>
              </a:spcBef>
            </a:pPr>
            <a:r>
              <a:rPr spc="5"/>
              <a:t>Montgomery</a:t>
            </a:r>
            <a:r>
              <a:t> </a:t>
            </a:r>
            <a:r>
              <a:rPr spc="15"/>
              <a:t>County</a:t>
            </a:r>
            <a:r>
              <a:rPr spc="5"/>
              <a:t> </a:t>
            </a:r>
            <a:r>
              <a:rPr spc="-5"/>
              <a:t>Government</a:t>
            </a:r>
            <a:r>
              <a:rPr spc="5"/>
              <a:t> </a:t>
            </a:r>
            <a:r>
              <a:rPr spc="35"/>
              <a:t>FY22</a:t>
            </a:r>
            <a:r>
              <a:rPr spc="5"/>
              <a:t> Proposed</a:t>
            </a:r>
            <a:r>
              <a:t> </a:t>
            </a:r>
            <a:r>
              <a:rPr spc="-15"/>
              <a:t>Budget</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900" b="0" i="0">
                <a:solidFill>
                  <a:schemeClr val="bg1"/>
                </a:solidFill>
                <a:latin typeface="ClassicoURWMed"/>
                <a:cs typeface="ClassicoURWMe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950" b="0" i="0">
                <a:solidFill>
                  <a:srgbClr val="25408F"/>
                </a:solidFill>
                <a:latin typeface="ClassicoURW"/>
                <a:cs typeface="ClassicoURW"/>
              </a:defRPr>
            </a:lvl1pPr>
          </a:lstStyle>
          <a:p>
            <a:pPr marL="12700">
              <a:lnSpc>
                <a:spcPct val="100000"/>
              </a:lnSpc>
              <a:spcBef>
                <a:spcPts val="355"/>
              </a:spcBef>
            </a:pPr>
            <a:r>
              <a:rPr spc="5"/>
              <a:t>Montgomery</a:t>
            </a:r>
            <a:r>
              <a:t> </a:t>
            </a:r>
            <a:r>
              <a:rPr spc="15"/>
              <a:t>County</a:t>
            </a:r>
            <a:r>
              <a:rPr spc="5"/>
              <a:t> </a:t>
            </a:r>
            <a:r>
              <a:rPr spc="-5"/>
              <a:t>Government</a:t>
            </a:r>
            <a:r>
              <a:rPr spc="5"/>
              <a:t> </a:t>
            </a:r>
            <a:r>
              <a:rPr spc="35"/>
              <a:t>FY22</a:t>
            </a:r>
            <a:r>
              <a:rPr spc="5"/>
              <a:t> Proposed</a:t>
            </a:r>
            <a:r>
              <a:t> </a:t>
            </a:r>
            <a:r>
              <a:rPr spc="-15"/>
              <a:t>Budget</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900" b="0" i="0">
                <a:solidFill>
                  <a:schemeClr val="bg1"/>
                </a:solidFill>
                <a:latin typeface="ClassicoURWMed"/>
                <a:cs typeface="ClassicoURWMed"/>
              </a:defRPr>
            </a:lvl1pPr>
          </a:lstStyle>
          <a:p>
            <a:endParaRPr/>
          </a:p>
        </p:txBody>
      </p:sp>
      <p:sp>
        <p:nvSpPr>
          <p:cNvPr id="3" name="Holder 3"/>
          <p:cNvSpPr>
            <a:spLocks noGrp="1"/>
          </p:cNvSpPr>
          <p:nvPr>
            <p:ph type="ftr" sz="quarter" idx="5"/>
          </p:nvPr>
        </p:nvSpPr>
        <p:spPr/>
        <p:txBody>
          <a:bodyPr lIns="0" tIns="0" rIns="0" bIns="0"/>
          <a:lstStyle>
            <a:lvl1pPr>
              <a:defRPr sz="2950" b="0" i="0">
                <a:solidFill>
                  <a:srgbClr val="25408F"/>
                </a:solidFill>
                <a:latin typeface="ClassicoURW"/>
                <a:cs typeface="ClassicoURW"/>
              </a:defRPr>
            </a:lvl1pPr>
          </a:lstStyle>
          <a:p>
            <a:pPr marL="12700">
              <a:lnSpc>
                <a:spcPct val="100000"/>
              </a:lnSpc>
              <a:spcBef>
                <a:spcPts val="355"/>
              </a:spcBef>
            </a:pPr>
            <a:r>
              <a:rPr spc="5"/>
              <a:t>Montgomery</a:t>
            </a:r>
            <a:r>
              <a:t> </a:t>
            </a:r>
            <a:r>
              <a:rPr spc="15"/>
              <a:t>County</a:t>
            </a:r>
            <a:r>
              <a:rPr spc="5"/>
              <a:t> </a:t>
            </a:r>
            <a:r>
              <a:rPr spc="-5"/>
              <a:t>Government</a:t>
            </a:r>
            <a:r>
              <a:rPr spc="5"/>
              <a:t> </a:t>
            </a:r>
            <a:r>
              <a:rPr spc="35"/>
              <a:t>FY22</a:t>
            </a:r>
            <a:r>
              <a:rPr spc="5"/>
              <a:t> Proposed</a:t>
            </a:r>
            <a:r>
              <a:t> </a:t>
            </a:r>
            <a:r>
              <a:rPr spc="-15"/>
              <a:t>Budget</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950" b="0" i="0">
                <a:solidFill>
                  <a:srgbClr val="25408F"/>
                </a:solidFill>
                <a:latin typeface="ClassicoURW"/>
                <a:cs typeface="ClassicoURW"/>
              </a:defRPr>
            </a:lvl1pPr>
          </a:lstStyle>
          <a:p>
            <a:pPr marL="12700">
              <a:lnSpc>
                <a:spcPct val="100000"/>
              </a:lnSpc>
              <a:spcBef>
                <a:spcPts val="355"/>
              </a:spcBef>
            </a:pPr>
            <a:r>
              <a:rPr spc="5"/>
              <a:t>Montgomery</a:t>
            </a:r>
            <a:r>
              <a:t> </a:t>
            </a:r>
            <a:r>
              <a:rPr spc="15"/>
              <a:t>County</a:t>
            </a:r>
            <a:r>
              <a:rPr spc="5"/>
              <a:t> </a:t>
            </a:r>
            <a:r>
              <a:rPr spc="-5"/>
              <a:t>Government</a:t>
            </a:r>
            <a:r>
              <a:rPr spc="5"/>
              <a:t> </a:t>
            </a:r>
            <a:r>
              <a:rPr spc="35"/>
              <a:t>FY22</a:t>
            </a:r>
            <a:r>
              <a:rPr spc="5"/>
              <a:t> Proposed</a:t>
            </a:r>
            <a:r>
              <a:t> </a:t>
            </a:r>
            <a:r>
              <a:rPr spc="-15"/>
              <a:t>Budget</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275036" y="2610167"/>
            <a:ext cx="6316980" cy="1835150"/>
          </a:xfrm>
          <a:prstGeom prst="rect">
            <a:avLst/>
          </a:prstGeom>
        </p:spPr>
        <p:txBody>
          <a:bodyPr wrap="square" lIns="0" tIns="0" rIns="0" bIns="0">
            <a:spAutoFit/>
          </a:bodyPr>
          <a:lstStyle>
            <a:lvl1pPr>
              <a:defRPr sz="5900" b="0" i="0">
                <a:solidFill>
                  <a:schemeClr val="bg1"/>
                </a:solidFill>
                <a:latin typeface="ClassicoURWMed"/>
                <a:cs typeface="ClassicoURWMed"/>
              </a:defRPr>
            </a:lvl1pPr>
          </a:lstStyle>
          <a:p>
            <a:endParaRPr/>
          </a:p>
        </p:txBody>
      </p:sp>
      <p:sp>
        <p:nvSpPr>
          <p:cNvPr id="3" name="Holder 3"/>
          <p:cNvSpPr>
            <a:spLocks noGrp="1"/>
          </p:cNvSpPr>
          <p:nvPr>
            <p:ph type="body" idx="1"/>
          </p:nvPr>
        </p:nvSpPr>
        <p:spPr>
          <a:xfrm>
            <a:off x="7275036" y="4381841"/>
            <a:ext cx="10302875" cy="4171950"/>
          </a:xfrm>
          <a:prstGeom prst="rect">
            <a:avLst/>
          </a:prstGeom>
        </p:spPr>
        <p:txBody>
          <a:bodyPr wrap="square" lIns="0" tIns="0" rIns="0" bIns="0">
            <a:spAutoFit/>
          </a:bodyPr>
          <a:lstStyle>
            <a:lvl1pPr>
              <a:defRPr sz="4450" b="0" i="0">
                <a:solidFill>
                  <a:schemeClr val="bg1"/>
                </a:solidFill>
                <a:latin typeface="ClassicoURWMed"/>
                <a:cs typeface="ClassicoURWMed"/>
              </a:defRPr>
            </a:lvl1pPr>
          </a:lstStyle>
          <a:p>
            <a:endParaRPr/>
          </a:p>
        </p:txBody>
      </p:sp>
      <p:sp>
        <p:nvSpPr>
          <p:cNvPr id="4" name="Holder 4"/>
          <p:cNvSpPr>
            <a:spLocks noGrp="1"/>
          </p:cNvSpPr>
          <p:nvPr>
            <p:ph type="ftr" sz="quarter" idx="5"/>
          </p:nvPr>
        </p:nvSpPr>
        <p:spPr>
          <a:xfrm>
            <a:off x="10521466" y="10526324"/>
            <a:ext cx="9218930" cy="550545"/>
          </a:xfrm>
          <a:prstGeom prst="rect">
            <a:avLst/>
          </a:prstGeom>
        </p:spPr>
        <p:txBody>
          <a:bodyPr wrap="square" lIns="0" tIns="0" rIns="0" bIns="0">
            <a:spAutoFit/>
          </a:bodyPr>
          <a:lstStyle>
            <a:lvl1pPr>
              <a:defRPr sz="2950" b="0" i="0">
                <a:solidFill>
                  <a:srgbClr val="25408F"/>
                </a:solidFill>
                <a:latin typeface="ClassicoURW"/>
                <a:cs typeface="ClassicoURW"/>
              </a:defRPr>
            </a:lvl1pPr>
          </a:lstStyle>
          <a:p>
            <a:pPr marL="12700">
              <a:lnSpc>
                <a:spcPct val="100000"/>
              </a:lnSpc>
              <a:spcBef>
                <a:spcPts val="355"/>
              </a:spcBef>
            </a:pPr>
            <a:r>
              <a:rPr spc="5"/>
              <a:t>Montgomery</a:t>
            </a:r>
            <a:r>
              <a:t> </a:t>
            </a:r>
            <a:r>
              <a:rPr spc="15"/>
              <a:t>County</a:t>
            </a:r>
            <a:r>
              <a:rPr spc="5"/>
              <a:t> </a:t>
            </a:r>
            <a:r>
              <a:rPr spc="-5"/>
              <a:t>Government</a:t>
            </a:r>
            <a:r>
              <a:rPr spc="5"/>
              <a:t> </a:t>
            </a:r>
            <a:r>
              <a:rPr spc="35"/>
              <a:t>FY22</a:t>
            </a:r>
            <a:r>
              <a:rPr spc="5"/>
              <a:t> Proposed</a:t>
            </a:r>
            <a:r>
              <a:t> </a:t>
            </a:r>
            <a:r>
              <a:rPr spc="-15"/>
              <a:t>Budget</a:t>
            </a: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4/11/2022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727450" y="3623397"/>
            <a:ext cx="12716574" cy="2169376"/>
          </a:xfrm>
          <a:prstGeom prst="rect">
            <a:avLst/>
          </a:prstGeom>
        </p:spPr>
        <p:txBody>
          <a:bodyPr vert="horz" wrap="square" lIns="0" tIns="12065" rIns="0" bIns="0" rtlCol="0">
            <a:spAutoFit/>
          </a:bodyPr>
          <a:lstStyle/>
          <a:p>
            <a:pPr marL="12700">
              <a:lnSpc>
                <a:spcPts val="20000"/>
              </a:lnSpc>
              <a:spcBef>
                <a:spcPts val="95"/>
              </a:spcBef>
            </a:pPr>
            <a:r>
              <a:rPr sz="6900" b="1" spc="40" dirty="0">
                <a:solidFill>
                  <a:srgbClr val="231F20"/>
                </a:solidFill>
                <a:latin typeface="ClassicoURW"/>
                <a:cs typeface="ClassicoURW"/>
              </a:rPr>
              <a:t>COUNTY</a:t>
            </a:r>
            <a:r>
              <a:rPr sz="6900" b="1" spc="-45" dirty="0">
                <a:solidFill>
                  <a:srgbClr val="231F20"/>
                </a:solidFill>
                <a:latin typeface="ClassicoURW"/>
                <a:cs typeface="ClassicoURW"/>
              </a:rPr>
              <a:t> </a:t>
            </a:r>
            <a:r>
              <a:rPr sz="6900" b="1" spc="25" dirty="0">
                <a:solidFill>
                  <a:srgbClr val="231F20"/>
                </a:solidFill>
                <a:latin typeface="ClassicoURW"/>
                <a:cs typeface="ClassicoURW"/>
              </a:rPr>
              <a:t>EXECUTIVE</a:t>
            </a:r>
            <a:r>
              <a:rPr lang="en-US" sz="6900" b="1" spc="25" dirty="0">
                <a:solidFill>
                  <a:srgbClr val="231F20"/>
                </a:solidFill>
                <a:latin typeface="ClassicoURW"/>
                <a:cs typeface="ClassicoURW"/>
              </a:rPr>
              <a:t> MARC ELRICH</a:t>
            </a:r>
            <a:endParaRPr sz="6900" dirty="0">
              <a:latin typeface="ClassicoURW"/>
              <a:cs typeface="ClassicoURW"/>
            </a:endParaRPr>
          </a:p>
        </p:txBody>
      </p:sp>
      <p:sp>
        <p:nvSpPr>
          <p:cNvPr id="6" name="object 6"/>
          <p:cNvSpPr txBox="1"/>
          <p:nvPr/>
        </p:nvSpPr>
        <p:spPr>
          <a:xfrm>
            <a:off x="270741" y="6888011"/>
            <a:ext cx="19562618" cy="1764586"/>
          </a:xfrm>
          <a:prstGeom prst="rect">
            <a:avLst/>
          </a:prstGeom>
        </p:spPr>
        <p:txBody>
          <a:bodyPr vert="horz" wrap="square" lIns="0" tIns="12700" rIns="0" bIns="0" rtlCol="0">
            <a:spAutoFit/>
          </a:bodyPr>
          <a:lstStyle/>
          <a:p>
            <a:pPr marL="12700" algn="ctr">
              <a:lnSpc>
                <a:spcPts val="3000"/>
              </a:lnSpc>
              <a:spcBef>
                <a:spcPts val="100"/>
              </a:spcBef>
            </a:pPr>
            <a:r>
              <a:rPr sz="8800" b="1" spc="-15" dirty="0">
                <a:solidFill>
                  <a:srgbClr val="009E47"/>
                </a:solidFill>
                <a:latin typeface="ClassicoURW"/>
                <a:cs typeface="ClassicoURW"/>
              </a:rPr>
              <a:t>R</a:t>
            </a:r>
            <a:r>
              <a:rPr sz="8800" b="1" spc="-40" dirty="0">
                <a:solidFill>
                  <a:srgbClr val="009E47"/>
                </a:solidFill>
                <a:latin typeface="ClassicoURW"/>
                <a:cs typeface="ClassicoURW"/>
              </a:rPr>
              <a:t>E</a:t>
            </a:r>
            <a:r>
              <a:rPr sz="8800" b="1" spc="-200" dirty="0">
                <a:solidFill>
                  <a:srgbClr val="009E47"/>
                </a:solidFill>
                <a:latin typeface="ClassicoURW"/>
                <a:cs typeface="ClassicoURW"/>
              </a:rPr>
              <a:t>C</a:t>
            </a:r>
            <a:r>
              <a:rPr sz="8800" b="1" dirty="0">
                <a:solidFill>
                  <a:srgbClr val="009E47"/>
                </a:solidFill>
                <a:latin typeface="ClassicoURW"/>
                <a:cs typeface="ClassicoURW"/>
              </a:rPr>
              <a:t>OMMEN</a:t>
            </a:r>
            <a:r>
              <a:rPr sz="8800" b="1" spc="-30" dirty="0">
                <a:solidFill>
                  <a:srgbClr val="009E47"/>
                </a:solidFill>
                <a:latin typeface="ClassicoURW"/>
                <a:cs typeface="ClassicoURW"/>
              </a:rPr>
              <a:t>D</a:t>
            </a:r>
            <a:r>
              <a:rPr sz="8800" b="1" dirty="0">
                <a:solidFill>
                  <a:srgbClr val="009E47"/>
                </a:solidFill>
                <a:latin typeface="ClassicoURW"/>
                <a:cs typeface="ClassicoURW"/>
              </a:rPr>
              <a:t>ED</a:t>
            </a:r>
            <a:r>
              <a:rPr lang="en-US" sz="8800" b="1" dirty="0">
                <a:solidFill>
                  <a:srgbClr val="009E47"/>
                </a:solidFill>
                <a:latin typeface="ClassicoURW"/>
                <a:cs typeface="ClassicoURW"/>
              </a:rPr>
              <a:t> FY2023</a:t>
            </a:r>
          </a:p>
          <a:p>
            <a:pPr marL="12700" algn="ctr">
              <a:spcBef>
                <a:spcPts val="100"/>
              </a:spcBef>
            </a:pPr>
            <a:r>
              <a:rPr lang="en-US" sz="8800" b="1" dirty="0">
                <a:solidFill>
                  <a:srgbClr val="009E47"/>
                </a:solidFill>
                <a:latin typeface="ClassicoURW"/>
                <a:cs typeface="ClassicoURW"/>
              </a:rPr>
              <a:t>OPERATING BUDGET</a:t>
            </a:r>
            <a:endParaRPr sz="8800" dirty="0">
              <a:solidFill>
                <a:srgbClr val="009E47"/>
              </a:solidFill>
              <a:latin typeface="ClassicoURW"/>
              <a:cs typeface="ClassicoURW"/>
            </a:endParaRPr>
          </a:p>
        </p:txBody>
      </p:sp>
      <p:sp>
        <p:nvSpPr>
          <p:cNvPr id="7" name="object 7"/>
          <p:cNvSpPr txBox="1"/>
          <p:nvPr/>
        </p:nvSpPr>
        <p:spPr>
          <a:xfrm>
            <a:off x="3144338" y="8931275"/>
            <a:ext cx="13815423" cy="1808187"/>
          </a:xfrm>
          <a:prstGeom prst="rect">
            <a:avLst/>
          </a:prstGeom>
        </p:spPr>
        <p:txBody>
          <a:bodyPr vert="horz" wrap="square" lIns="0" tIns="12700" rIns="0" bIns="0" rtlCol="0">
            <a:spAutoFit/>
          </a:bodyPr>
          <a:lstStyle/>
          <a:p>
            <a:pPr algn="ctr">
              <a:lnSpc>
                <a:spcPts val="6950"/>
              </a:lnSpc>
            </a:pPr>
            <a:r>
              <a:rPr lang="en-US" sz="5900" b="1" spc="-50" dirty="0">
                <a:solidFill>
                  <a:srgbClr val="009E47"/>
                </a:solidFill>
                <a:latin typeface="ClassicoURW"/>
                <a:cs typeface="ClassicoURW"/>
              </a:rPr>
              <a:t>Monday</a:t>
            </a:r>
            <a:r>
              <a:rPr sz="5900" b="1" spc="-50" dirty="0">
                <a:solidFill>
                  <a:srgbClr val="009E47"/>
                </a:solidFill>
                <a:latin typeface="ClassicoURW"/>
                <a:cs typeface="ClassicoURW"/>
              </a:rPr>
              <a:t>,</a:t>
            </a:r>
            <a:r>
              <a:rPr sz="5900" b="1" spc="-5" dirty="0">
                <a:solidFill>
                  <a:srgbClr val="009E47"/>
                </a:solidFill>
                <a:latin typeface="ClassicoURW"/>
                <a:cs typeface="ClassicoURW"/>
              </a:rPr>
              <a:t> </a:t>
            </a:r>
            <a:r>
              <a:rPr lang="en-US" sz="5900" b="1" spc="-5" dirty="0">
                <a:solidFill>
                  <a:srgbClr val="009E47"/>
                </a:solidFill>
                <a:latin typeface="ClassicoURW"/>
                <a:cs typeface="ClassicoURW"/>
              </a:rPr>
              <a:t>April 11</a:t>
            </a:r>
            <a:r>
              <a:rPr lang="en-US" sz="5900" b="1" spc="10" dirty="0">
                <a:solidFill>
                  <a:srgbClr val="009E47"/>
                </a:solidFill>
                <a:latin typeface="ClassicoURW"/>
                <a:cs typeface="ClassicoURW"/>
              </a:rPr>
              <a:t>, 2022</a:t>
            </a:r>
          </a:p>
          <a:p>
            <a:pPr algn="ctr">
              <a:lnSpc>
                <a:spcPts val="6950"/>
              </a:lnSpc>
            </a:pPr>
            <a:r>
              <a:rPr lang="en-US" sz="5900" b="1" spc="10" dirty="0">
                <a:solidFill>
                  <a:srgbClr val="009E47"/>
                </a:solidFill>
                <a:latin typeface="ClassicoURW"/>
                <a:cs typeface="ClassicoURW"/>
              </a:rPr>
              <a:t>Montgomery County Civic Federation</a:t>
            </a:r>
          </a:p>
        </p:txBody>
      </p:sp>
      <p:pic>
        <p:nvPicPr>
          <p:cNvPr id="15" name="Picture 14" descr="A logo on a green background&#10;&#10;Description automatically generated with low confidence">
            <a:extLst>
              <a:ext uri="{FF2B5EF4-FFF2-40B4-BE49-F238E27FC236}">
                <a16:creationId xmlns:a16="http://schemas.microsoft.com/office/drawing/2014/main" id="{D44F0FD5-D795-4615-8BDD-870ABFA22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 y="12401"/>
            <a:ext cx="20159654" cy="51850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458718C-3B86-4F16-BD1C-CB478B25A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6388430" cy="11292680"/>
          </a:xfrm>
          <a:prstGeom prst="rect">
            <a:avLst/>
          </a:prstGeom>
        </p:spPr>
      </p:pic>
      <p:pic>
        <p:nvPicPr>
          <p:cNvPr id="10" name="Picture 9" descr="A person holding a sign&#10;&#10;Description automatically generated with low confidence">
            <a:extLst>
              <a:ext uri="{FF2B5EF4-FFF2-40B4-BE49-F238E27FC236}">
                <a16:creationId xmlns:a16="http://schemas.microsoft.com/office/drawing/2014/main" id="{E11BB79A-2F29-4974-8BC0-7CB0F0BD4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4250" y="0"/>
            <a:ext cx="6985330" cy="11292681"/>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182E2A13-FCD1-4F9A-A870-94758931B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 y="794"/>
            <a:ext cx="20104100" cy="11308556"/>
          </a:xfrm>
          <a:prstGeom prst="rect">
            <a:avLst/>
          </a:prstGeom>
        </p:spPr>
      </p:pic>
      <p:sp>
        <p:nvSpPr>
          <p:cNvPr id="11" name="object 5">
            <a:extLst>
              <a:ext uri="{FF2B5EF4-FFF2-40B4-BE49-F238E27FC236}">
                <a16:creationId xmlns:a16="http://schemas.microsoft.com/office/drawing/2014/main" id="{178531F6-3825-4705-88E4-203C02A1C2DF}"/>
              </a:ext>
            </a:extLst>
          </p:cNvPr>
          <p:cNvSpPr txBox="1"/>
          <p:nvPr/>
        </p:nvSpPr>
        <p:spPr>
          <a:xfrm>
            <a:off x="7080250" y="651273"/>
            <a:ext cx="14478000" cy="812402"/>
          </a:xfrm>
          <a:prstGeom prst="rect">
            <a:avLst/>
          </a:prstGeom>
        </p:spPr>
        <p:txBody>
          <a:bodyPr vert="horz" wrap="square" lIns="0" tIns="12065" rIns="0" bIns="0" rtlCol="0">
            <a:spAutoFit/>
          </a:bodyPr>
          <a:lstStyle/>
          <a:p>
            <a:pPr marL="12700">
              <a:lnSpc>
                <a:spcPct val="100000"/>
              </a:lnSpc>
              <a:spcBef>
                <a:spcPts val="95"/>
              </a:spcBef>
            </a:pPr>
            <a:r>
              <a:rPr lang="en-US" sz="5200" b="1">
                <a:solidFill>
                  <a:schemeClr val="bg1"/>
                </a:solidFill>
                <a:latin typeface="ClassicoURW"/>
                <a:cs typeface="ClassicoURW"/>
              </a:rPr>
              <a:t>Support for Individuals and Families</a:t>
            </a:r>
            <a:endParaRPr lang="en-US" sz="5200">
              <a:solidFill>
                <a:schemeClr val="bg1"/>
              </a:solidFill>
              <a:latin typeface="ClassicoURW"/>
              <a:cs typeface="ClassicoURW"/>
            </a:endParaRPr>
          </a:p>
        </p:txBody>
      </p:sp>
      <p:sp>
        <p:nvSpPr>
          <p:cNvPr id="12" name="object 6">
            <a:extLst>
              <a:ext uri="{FF2B5EF4-FFF2-40B4-BE49-F238E27FC236}">
                <a16:creationId xmlns:a16="http://schemas.microsoft.com/office/drawing/2014/main" id="{8963D1E8-B913-4EE5-AE60-DF9A2A8284B6}"/>
              </a:ext>
            </a:extLst>
          </p:cNvPr>
          <p:cNvSpPr txBox="1"/>
          <p:nvPr/>
        </p:nvSpPr>
        <p:spPr>
          <a:xfrm>
            <a:off x="7080249" y="1496697"/>
            <a:ext cx="12507799" cy="7780335"/>
          </a:xfrm>
          <a:prstGeom prst="rect">
            <a:avLst/>
          </a:prstGeom>
        </p:spPr>
        <p:txBody>
          <a:bodyPr vert="horz" wrap="square" lIns="0" tIns="222250" rIns="0" bIns="0" rtlCol="0">
            <a:spAutoFit/>
          </a:bodyPr>
          <a:lstStyle/>
          <a:p>
            <a:pPr marL="514984" indent="-502920">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$600,000 to provide year-round comprehensive health services to residents of the County’s year-round homeless shelters</a:t>
            </a:r>
          </a:p>
          <a:p>
            <a:pPr marL="514984" indent="-502920">
              <a:lnSpc>
                <a:spcPct val="100000"/>
              </a:lnSpc>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$1 million to create and staff a new adult protective services team to investigate cases of abuse of older residents and vulnerable residents</a:t>
            </a:r>
          </a:p>
          <a:p>
            <a:pPr marL="514984" indent="-502920">
              <a:lnSpc>
                <a:spcPct val="100000"/>
              </a:lnSpc>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$1.1 million increase to support the Developmental Disabilities Supplement program for a total program budget of $20.3 million</a:t>
            </a:r>
          </a:p>
          <a:p>
            <a:pPr marL="514984" indent="-502920">
              <a:lnSpc>
                <a:spcPct val="100000"/>
              </a:lnSpc>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$1.4 million increase for the Medical Adult Day Care Supplement program for a total program budget of $2.1 million</a:t>
            </a:r>
          </a:p>
          <a:p>
            <a:pPr marL="514984" indent="-502920">
              <a:lnSpc>
                <a:spcPct val="100000"/>
              </a:lnSpc>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$1 million to support the transition to the 9-8-8 three digit dialing code to connect residents with suicide prevention and mental health crisis services</a:t>
            </a:r>
          </a:p>
          <a:p>
            <a:pPr marL="514984" indent="-502920">
              <a:lnSpc>
                <a:spcPct val="100000"/>
              </a:lnSpc>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$800,000 to continue to address increased call volume at </a:t>
            </a:r>
            <a:r>
              <a:rPr lang="en-US" sz="3200" spc="-15" dirty="0" err="1">
                <a:solidFill>
                  <a:srgbClr val="FFFFFF"/>
                </a:solidFill>
                <a:latin typeface="ClassicoURWMed"/>
                <a:cs typeface="ClassicoURWMed"/>
              </a:rPr>
              <a:t>EveryMind</a:t>
            </a:r>
            <a:r>
              <a:rPr lang="en-US" sz="3200" spc="-15" dirty="0">
                <a:solidFill>
                  <a:srgbClr val="FFFFFF"/>
                </a:solidFill>
                <a:latin typeface="ClassicoURWMed"/>
                <a:cs typeface="ClassicoURWMed"/>
              </a:rPr>
              <a:t>, the County’s mental health hotline</a:t>
            </a:r>
          </a:p>
        </p:txBody>
      </p:sp>
      <p:sp>
        <p:nvSpPr>
          <p:cNvPr id="13" name="TextBox 12">
            <a:extLst>
              <a:ext uri="{FF2B5EF4-FFF2-40B4-BE49-F238E27FC236}">
                <a16:creationId xmlns:a16="http://schemas.microsoft.com/office/drawing/2014/main" id="{0AD3383E-1360-4B91-A07E-1EF5BFF08C70}"/>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4193628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child&#10;&#10;Description automatically generated">
            <a:extLst>
              <a:ext uri="{FF2B5EF4-FFF2-40B4-BE49-F238E27FC236}">
                <a16:creationId xmlns:a16="http://schemas.microsoft.com/office/drawing/2014/main" id="{5C122256-C574-4BA0-9DEF-E3F1376CC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350" y="0"/>
            <a:ext cx="11248230" cy="11248230"/>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9A1DAF72-AFEB-4B4A-BC40-749E7C42B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47" y="794"/>
            <a:ext cx="20104100" cy="11308556"/>
          </a:xfrm>
          <a:prstGeom prst="rect">
            <a:avLst/>
          </a:prstGeom>
        </p:spPr>
      </p:pic>
      <p:sp>
        <p:nvSpPr>
          <p:cNvPr id="12" name="object 5">
            <a:extLst>
              <a:ext uri="{FF2B5EF4-FFF2-40B4-BE49-F238E27FC236}">
                <a16:creationId xmlns:a16="http://schemas.microsoft.com/office/drawing/2014/main" id="{C84DAD9F-DCF4-4547-9448-1F4033E1D0EA}"/>
              </a:ext>
            </a:extLst>
          </p:cNvPr>
          <p:cNvSpPr txBox="1"/>
          <p:nvPr/>
        </p:nvSpPr>
        <p:spPr>
          <a:xfrm>
            <a:off x="7080250" y="538355"/>
            <a:ext cx="12934203" cy="812402"/>
          </a:xfrm>
          <a:prstGeom prst="rect">
            <a:avLst/>
          </a:prstGeom>
        </p:spPr>
        <p:txBody>
          <a:bodyPr vert="horz" wrap="square" lIns="0" tIns="12065" rIns="0" bIns="0" rtlCol="0">
            <a:spAutoFit/>
          </a:bodyPr>
          <a:lstStyle/>
          <a:p>
            <a:pPr marL="12700">
              <a:lnSpc>
                <a:spcPct val="100000"/>
              </a:lnSpc>
              <a:spcBef>
                <a:spcPts val="95"/>
              </a:spcBef>
            </a:pPr>
            <a:r>
              <a:rPr lang="en-US" sz="5200" b="1">
                <a:solidFill>
                  <a:schemeClr val="bg1"/>
                </a:solidFill>
                <a:latin typeface="ClassicoURW"/>
                <a:cs typeface="ClassicoURW"/>
              </a:rPr>
              <a:t>Public Schools &amp; Services for Children</a:t>
            </a:r>
            <a:endParaRPr lang="en-US" sz="5200">
              <a:solidFill>
                <a:schemeClr val="bg1"/>
              </a:solidFill>
              <a:latin typeface="ClassicoURW"/>
              <a:cs typeface="ClassicoURW"/>
            </a:endParaRPr>
          </a:p>
        </p:txBody>
      </p:sp>
      <p:sp>
        <p:nvSpPr>
          <p:cNvPr id="13" name="object 6">
            <a:extLst>
              <a:ext uri="{FF2B5EF4-FFF2-40B4-BE49-F238E27FC236}">
                <a16:creationId xmlns:a16="http://schemas.microsoft.com/office/drawing/2014/main" id="{1323FB8A-A997-4EE7-8F52-CFDE55780999}"/>
              </a:ext>
            </a:extLst>
          </p:cNvPr>
          <p:cNvSpPr txBox="1"/>
          <p:nvPr/>
        </p:nvSpPr>
        <p:spPr>
          <a:xfrm>
            <a:off x="7080249" y="1426957"/>
            <a:ext cx="12507800" cy="9180718"/>
          </a:xfrm>
          <a:prstGeom prst="rect">
            <a:avLst/>
          </a:prstGeom>
        </p:spPr>
        <p:txBody>
          <a:bodyPr vert="horz" wrap="square" lIns="0" tIns="222250" rIns="0" bIns="0" rtlCol="0">
            <a:spAutoFit/>
          </a:bodyPr>
          <a:lstStyle/>
          <a:p>
            <a:pPr marL="514984" indent="-502920">
              <a:lnSpc>
                <a:spcPct val="100000"/>
              </a:lnSpc>
              <a:spcBef>
                <a:spcPts val="1200"/>
              </a:spcBef>
              <a:buSzPct val="66292"/>
              <a:buFont typeface="Wingdings"/>
              <a:buChar char=""/>
              <a:tabLst>
                <a:tab pos="514984" algn="l"/>
                <a:tab pos="515620" algn="l"/>
              </a:tabLst>
            </a:pPr>
            <a:r>
              <a:rPr lang="en-US" sz="3200" b="0" spc="-15" dirty="0">
                <a:solidFill>
                  <a:srgbClr val="FFFFFF"/>
                </a:solidFill>
                <a:latin typeface="ClassicoURWMed"/>
                <a:cs typeface="ClassicoURWMed"/>
              </a:rPr>
              <a:t>Largest Budget EVER for Montgomery County Public Schools if approved - $2.9 billion - $147.6 million increase from FY22</a:t>
            </a:r>
          </a:p>
          <a:p>
            <a:pPr marL="514984" indent="-502920">
              <a:lnSpc>
                <a:spcPct val="100000"/>
              </a:lnSpc>
              <a:spcBef>
                <a:spcPts val="1200"/>
              </a:spcBef>
              <a:buSzPct val="66292"/>
              <a:buFont typeface="Wingdings"/>
              <a:buChar char=""/>
              <a:tabLst>
                <a:tab pos="514984" algn="l"/>
                <a:tab pos="515620" algn="l"/>
              </a:tabLst>
            </a:pPr>
            <a:r>
              <a:rPr lang="en-US" sz="3200" spc="-15" dirty="0">
                <a:solidFill>
                  <a:srgbClr val="FFFFFF"/>
                </a:solidFill>
                <a:latin typeface="ClassicoURWMed"/>
                <a:cs typeface="ClassicoURWMed"/>
              </a:rPr>
              <a:t>$117.4 million ABOVE the State’s Maintenance of Effort Requirement</a:t>
            </a:r>
          </a:p>
          <a:p>
            <a:pPr marL="514984" indent="-502920">
              <a:lnSpc>
                <a:spcPct val="100000"/>
              </a:lnSpc>
              <a:spcBef>
                <a:spcPts val="1200"/>
              </a:spcBef>
              <a:buSzPct val="66292"/>
              <a:buFont typeface="Wingdings"/>
              <a:buChar char=""/>
              <a:tabLst>
                <a:tab pos="514984" algn="l"/>
                <a:tab pos="515620" algn="l"/>
              </a:tabLst>
            </a:pPr>
            <a:r>
              <a:rPr lang="en-US" sz="3200" spc="-15" dirty="0">
                <a:solidFill>
                  <a:srgbClr val="FFFFFF"/>
                </a:solidFill>
                <a:latin typeface="ClassicoURWMed"/>
                <a:cs typeface="ClassicoURWMed"/>
              </a:rPr>
              <a:t>Funds 99% of School Board’s Request, but 100% of Student Needs</a:t>
            </a:r>
          </a:p>
          <a:p>
            <a:pPr marL="514984" indent="-502920">
              <a:lnSpc>
                <a:spcPct val="100000"/>
              </a:lnSpc>
              <a:spcBef>
                <a:spcPts val="1200"/>
              </a:spcBef>
              <a:buSzPct val="66292"/>
              <a:buFont typeface="Wingdings"/>
              <a:buChar char=""/>
              <a:tabLst>
                <a:tab pos="514984" algn="l"/>
                <a:tab pos="515620" algn="l"/>
              </a:tabLst>
            </a:pPr>
            <a:r>
              <a:rPr lang="en-US" sz="3200" spc="-15" dirty="0">
                <a:solidFill>
                  <a:srgbClr val="FFFFFF"/>
                </a:solidFill>
                <a:latin typeface="ClassicoURWMed"/>
                <a:cs typeface="ClassicoURWMed"/>
              </a:rPr>
              <a:t>$920,000 to open the new Kennedy High School Wellness Center, plus $3.7 million to expand mental health support services at 10 of our highest need high schools without a wellness center</a:t>
            </a:r>
          </a:p>
          <a:p>
            <a:pPr marL="514984" indent="-502920">
              <a:lnSpc>
                <a:spcPct val="100000"/>
              </a:lnSpc>
              <a:spcBef>
                <a:spcPts val="1200"/>
              </a:spcBef>
              <a:buSzPct val="66292"/>
              <a:buFont typeface="Wingdings"/>
              <a:buChar char=""/>
              <a:tabLst>
                <a:tab pos="514984" algn="l"/>
                <a:tab pos="515620" algn="l"/>
              </a:tabLst>
            </a:pPr>
            <a:r>
              <a:rPr lang="en-US" sz="3200" spc="-15" dirty="0">
                <a:solidFill>
                  <a:srgbClr val="FFFFFF"/>
                </a:solidFill>
                <a:latin typeface="ClassicoURWMed"/>
                <a:cs typeface="ClassicoURWMed"/>
              </a:rPr>
              <a:t>$630,000 to operate new Linkages to Learning Sites at Gaithersburg Elementary School #8 and Odessa Shannon Middle School</a:t>
            </a:r>
          </a:p>
          <a:p>
            <a:pPr marL="514984" indent="-502920">
              <a:lnSpc>
                <a:spcPct val="100000"/>
              </a:lnSpc>
              <a:spcBef>
                <a:spcPts val="1200"/>
              </a:spcBef>
              <a:buSzPct val="66292"/>
              <a:buFont typeface="Wingdings"/>
              <a:buChar char=""/>
              <a:tabLst>
                <a:tab pos="514984" algn="l"/>
                <a:tab pos="515620" algn="l"/>
              </a:tabLst>
            </a:pPr>
            <a:r>
              <a:rPr lang="en-US" sz="3200" spc="-15" dirty="0">
                <a:solidFill>
                  <a:srgbClr val="FFFFFF"/>
                </a:solidFill>
                <a:latin typeface="ClassicoURWMed"/>
                <a:cs typeface="ClassicoURWMed"/>
              </a:rPr>
              <a:t>Significant enhancements for Out-of-School Time programming - $330,000 for Kids Day Out, $104,000 for Extended Summer Camp Program, $668,000 for two new Excel Beyond the Bell Program Sites, and $350,000 for </a:t>
            </a:r>
            <a:r>
              <a:rPr lang="en-US" sz="3200" spc="-15" dirty="0" err="1">
                <a:solidFill>
                  <a:srgbClr val="FFFFFF"/>
                </a:solidFill>
                <a:latin typeface="ClassicoURWMed"/>
                <a:cs typeface="ClassicoURWMed"/>
              </a:rPr>
              <a:t>RecZone</a:t>
            </a:r>
            <a:r>
              <a:rPr lang="en-US" sz="3200" spc="-15" dirty="0">
                <a:solidFill>
                  <a:srgbClr val="FFFFFF"/>
                </a:solidFill>
                <a:latin typeface="ClassicoURWMed"/>
                <a:cs typeface="ClassicoURWMed"/>
              </a:rPr>
              <a:t> Highschool Program</a:t>
            </a:r>
          </a:p>
          <a:p>
            <a:pPr marL="514984" indent="-502920">
              <a:lnSpc>
                <a:spcPct val="100000"/>
              </a:lnSpc>
              <a:spcBef>
                <a:spcPts val="1200"/>
              </a:spcBef>
              <a:buSzPct val="66292"/>
              <a:buFont typeface="Wingdings"/>
              <a:buChar char=""/>
              <a:tabLst>
                <a:tab pos="514984" algn="l"/>
                <a:tab pos="515620" algn="l"/>
              </a:tabLst>
            </a:pPr>
            <a:r>
              <a:rPr lang="en-US" sz="3200" spc="-15" dirty="0">
                <a:solidFill>
                  <a:srgbClr val="FFFFFF"/>
                </a:solidFill>
                <a:latin typeface="ClassicoURWMed"/>
                <a:cs typeface="ClassicoURWMed"/>
              </a:rPr>
              <a:t>Provides a total of $20 million in resources in FY23 for the Early Care and Education Initiative</a:t>
            </a:r>
          </a:p>
          <a:p>
            <a:pPr marL="514984" indent="-502920">
              <a:lnSpc>
                <a:spcPct val="100000"/>
              </a:lnSpc>
              <a:spcBef>
                <a:spcPts val="1200"/>
              </a:spcBef>
              <a:buSzPct val="66292"/>
              <a:buFont typeface="Wingdings"/>
              <a:buChar char=""/>
              <a:tabLst>
                <a:tab pos="514984" algn="l"/>
                <a:tab pos="515620" algn="l"/>
              </a:tabLst>
            </a:pPr>
            <a:r>
              <a:rPr lang="en-US" sz="3200" spc="-15" dirty="0">
                <a:solidFill>
                  <a:srgbClr val="FFFFFF"/>
                </a:solidFill>
                <a:latin typeface="ClassicoURWMed"/>
                <a:cs typeface="ClassicoURWMed"/>
              </a:rPr>
              <a:t>$372,000 increase for KID Museum for a total budget of $1.6 million</a:t>
            </a:r>
          </a:p>
        </p:txBody>
      </p:sp>
      <p:sp>
        <p:nvSpPr>
          <p:cNvPr id="14" name="TextBox 13">
            <a:extLst>
              <a:ext uri="{FF2B5EF4-FFF2-40B4-BE49-F238E27FC236}">
                <a16:creationId xmlns:a16="http://schemas.microsoft.com/office/drawing/2014/main" id="{1B0D9BC6-8BA1-4EC5-AC8D-FF649FF395C0}"/>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2125468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7235368D-2C4E-4DA3-9832-9CEB7FF55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50" y="0"/>
            <a:ext cx="9515342" cy="11308556"/>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6F735FF6-E115-4FE9-9E9D-FEF4578BD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13" name="object 5">
            <a:extLst>
              <a:ext uri="{FF2B5EF4-FFF2-40B4-BE49-F238E27FC236}">
                <a16:creationId xmlns:a16="http://schemas.microsoft.com/office/drawing/2014/main" id="{1F5D0B9C-19C3-47E5-A8EE-C43081EADF22}"/>
              </a:ext>
            </a:extLst>
          </p:cNvPr>
          <p:cNvSpPr txBox="1"/>
          <p:nvPr/>
        </p:nvSpPr>
        <p:spPr>
          <a:xfrm>
            <a:off x="7080250" y="410514"/>
            <a:ext cx="14829944" cy="1080937"/>
          </a:xfrm>
          <a:prstGeom prst="rect">
            <a:avLst/>
          </a:prstGeom>
        </p:spPr>
        <p:txBody>
          <a:bodyPr vert="horz" wrap="square" lIns="0" tIns="12065" rIns="0" bIns="0" rtlCol="0">
            <a:spAutoFit/>
          </a:bodyPr>
          <a:lstStyle/>
          <a:p>
            <a:pPr marL="12700">
              <a:lnSpc>
                <a:spcPts val="9000"/>
              </a:lnSpc>
              <a:spcBef>
                <a:spcPts val="95"/>
              </a:spcBef>
            </a:pPr>
            <a:r>
              <a:rPr lang="en-US" sz="5200" b="1" spc="-170">
                <a:solidFill>
                  <a:schemeClr val="bg1"/>
                </a:solidFill>
                <a:latin typeface="ClassicoURW"/>
                <a:cs typeface="ClassicoURW"/>
              </a:rPr>
              <a:t>Environmental Sustainability &amp; Climate Change</a:t>
            </a:r>
          </a:p>
        </p:txBody>
      </p:sp>
      <p:sp>
        <p:nvSpPr>
          <p:cNvPr id="14" name="object 6">
            <a:extLst>
              <a:ext uri="{FF2B5EF4-FFF2-40B4-BE49-F238E27FC236}">
                <a16:creationId xmlns:a16="http://schemas.microsoft.com/office/drawing/2014/main" id="{09F0E0CD-AAE4-428A-BE9E-C20F1A443AA0}"/>
              </a:ext>
            </a:extLst>
          </p:cNvPr>
          <p:cNvSpPr txBox="1"/>
          <p:nvPr/>
        </p:nvSpPr>
        <p:spPr>
          <a:xfrm>
            <a:off x="7080249" y="1547091"/>
            <a:ext cx="12507799" cy="8503610"/>
          </a:xfrm>
          <a:prstGeom prst="rect">
            <a:avLst/>
          </a:prstGeom>
        </p:spPr>
        <p:txBody>
          <a:bodyPr vert="horz" wrap="square" lIns="0" tIns="222250" rIns="0" bIns="0" rtlCol="0">
            <a:spAutoFit/>
          </a:bodyPr>
          <a:lstStyle/>
          <a:p>
            <a:pPr marL="514984" indent="-502920">
              <a:lnSpc>
                <a:spcPct val="100000"/>
              </a:lnSpc>
              <a:spcBef>
                <a:spcPts val="1750"/>
              </a:spcBef>
              <a:buSzPct val="66292"/>
              <a:buFont typeface="Wingdings"/>
              <a:buChar char=""/>
              <a:tabLst>
                <a:tab pos="514984" algn="l"/>
                <a:tab pos="515620" algn="l"/>
              </a:tabLst>
            </a:pPr>
            <a:r>
              <a:rPr lang="en-US" sz="3200" b="0" spc="-15" dirty="0">
                <a:solidFill>
                  <a:srgbClr val="FFFFFF"/>
                </a:solidFill>
                <a:latin typeface="ClassicoURWMed"/>
                <a:cs typeface="ClassicoURWMed"/>
              </a:rPr>
              <a:t>Record increases to programs to address climate change</a:t>
            </a:r>
          </a:p>
          <a:p>
            <a:pPr marL="514984" indent="-502920">
              <a:lnSpc>
                <a:spcPct val="100000"/>
              </a:lnSpc>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$18.6 million in new funds for the Montgomery County Green Bank</a:t>
            </a:r>
          </a:p>
          <a:p>
            <a:pPr marL="514984" indent="-502920">
              <a:lnSpc>
                <a:spcPct val="100000"/>
              </a:lnSpc>
              <a:spcBef>
                <a:spcPts val="1750"/>
              </a:spcBef>
              <a:buSzPct val="66292"/>
              <a:buFont typeface="Wingdings"/>
              <a:buChar char=""/>
              <a:tabLst>
                <a:tab pos="514984" algn="l"/>
                <a:tab pos="515620" algn="l"/>
              </a:tabLst>
            </a:pPr>
            <a:r>
              <a:rPr lang="en-US" sz="3200" b="0" spc="-15" dirty="0">
                <a:solidFill>
                  <a:srgbClr val="FFFFFF"/>
                </a:solidFill>
                <a:latin typeface="ClassicoURWMed"/>
                <a:cs typeface="ClassicoURWMed"/>
              </a:rPr>
              <a:t>New $1 million program to provide incentives for residential, multifamily, and commercial buildings to replace fossil fuel equipment and appliances with electric ones</a:t>
            </a:r>
          </a:p>
          <a:p>
            <a:pPr marL="514984" indent="-502920">
              <a:lnSpc>
                <a:spcPct val="100000"/>
              </a:lnSpc>
              <a:spcBef>
                <a:spcPts val="1750"/>
              </a:spcBef>
              <a:buSzPct val="66292"/>
              <a:buFont typeface="Wingdings"/>
              <a:buChar char=""/>
              <a:tabLst>
                <a:tab pos="514984" algn="l"/>
                <a:tab pos="515620" algn="l"/>
              </a:tabLst>
            </a:pPr>
            <a:r>
              <a:rPr lang="en-US" sz="3200" b="0" spc="-15" dirty="0">
                <a:solidFill>
                  <a:srgbClr val="FFFFFF"/>
                </a:solidFill>
                <a:latin typeface="ClassicoURWMed"/>
                <a:cs typeface="ClassicoURWMed"/>
              </a:rPr>
              <a:t>Over $1 million to support the implementation of the Building Energy Performance Standards (BEPS) program to reduce energy consumption and greenhouse gas emissions in public and private multifamily and commercial buildings</a:t>
            </a:r>
          </a:p>
          <a:p>
            <a:pPr marL="514984" indent="-502920">
              <a:lnSpc>
                <a:spcPct val="100000"/>
              </a:lnSpc>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$675,000 to implement greenhouse gas reduction and adaptation measures in low- and moderate-income housing</a:t>
            </a:r>
          </a:p>
          <a:p>
            <a:pPr marL="514984" indent="-502920">
              <a:lnSpc>
                <a:spcPct val="100000"/>
              </a:lnSpc>
              <a:spcBef>
                <a:spcPts val="1750"/>
              </a:spcBef>
              <a:buSzPct val="66292"/>
              <a:buFont typeface="Wingdings"/>
              <a:buChar char=""/>
              <a:tabLst>
                <a:tab pos="514984" algn="l"/>
                <a:tab pos="515620" algn="l"/>
              </a:tabLst>
            </a:pPr>
            <a:r>
              <a:rPr lang="en-US" sz="3200" b="0" spc="-15" dirty="0">
                <a:solidFill>
                  <a:srgbClr val="FFFFFF"/>
                </a:solidFill>
                <a:latin typeface="ClassicoURWMed"/>
                <a:cs typeface="ClassicoURWMed"/>
              </a:rPr>
              <a:t>$810,000 in additional funding to improve the health of our urban forests</a:t>
            </a:r>
          </a:p>
          <a:p>
            <a:pPr marL="514984" indent="-502920">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$300,000 for the Community Justice Academy for engagement with vulnerable and historically marginalized communities </a:t>
            </a:r>
          </a:p>
        </p:txBody>
      </p:sp>
      <p:sp>
        <p:nvSpPr>
          <p:cNvPr id="15" name="TextBox 14">
            <a:extLst>
              <a:ext uri="{FF2B5EF4-FFF2-40B4-BE49-F238E27FC236}">
                <a16:creationId xmlns:a16="http://schemas.microsoft.com/office/drawing/2014/main" id="{4FA4DCCD-77C6-435B-9656-6073FE78656E}"/>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522662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tree, outdoor, rock&#10;&#10;Description automatically generated">
            <a:extLst>
              <a:ext uri="{FF2B5EF4-FFF2-40B4-BE49-F238E27FC236}">
                <a16:creationId xmlns:a16="http://schemas.microsoft.com/office/drawing/2014/main" id="{DDEDFAE2-2827-443C-B49A-3CFCA038B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0"/>
            <a:ext cx="9209041" cy="11309349"/>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9064BF04-5864-4A5C-AE7B-57E5056CE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13" name="object 5">
            <a:extLst>
              <a:ext uri="{FF2B5EF4-FFF2-40B4-BE49-F238E27FC236}">
                <a16:creationId xmlns:a16="http://schemas.microsoft.com/office/drawing/2014/main" id="{E2F5333F-4B69-4CF4-901A-54BAE407A775}"/>
              </a:ext>
            </a:extLst>
          </p:cNvPr>
          <p:cNvSpPr txBox="1"/>
          <p:nvPr/>
        </p:nvSpPr>
        <p:spPr>
          <a:xfrm>
            <a:off x="7080250" y="410514"/>
            <a:ext cx="14554200" cy="1053878"/>
          </a:xfrm>
          <a:prstGeom prst="rect">
            <a:avLst/>
          </a:prstGeom>
        </p:spPr>
        <p:txBody>
          <a:bodyPr vert="horz" wrap="square" lIns="0" tIns="12065" rIns="0" bIns="0" rtlCol="0">
            <a:spAutoFit/>
          </a:bodyPr>
          <a:lstStyle/>
          <a:p>
            <a:pPr marL="12700">
              <a:lnSpc>
                <a:spcPts val="9000"/>
              </a:lnSpc>
              <a:spcBef>
                <a:spcPts val="95"/>
              </a:spcBef>
            </a:pPr>
            <a:r>
              <a:rPr lang="en-US" sz="5200" b="1" spc="-170">
                <a:solidFill>
                  <a:schemeClr val="bg1"/>
                </a:solidFill>
                <a:latin typeface="ClassicoURW"/>
                <a:cs typeface="ClassicoURW"/>
              </a:rPr>
              <a:t>Environmental Sustainability &amp; Climate Change</a:t>
            </a:r>
          </a:p>
        </p:txBody>
      </p:sp>
      <p:sp>
        <p:nvSpPr>
          <p:cNvPr id="14" name="object 6">
            <a:extLst>
              <a:ext uri="{FF2B5EF4-FFF2-40B4-BE49-F238E27FC236}">
                <a16:creationId xmlns:a16="http://schemas.microsoft.com/office/drawing/2014/main" id="{9304D517-9C1E-4229-A3DF-A3DBD99F1C25}"/>
              </a:ext>
            </a:extLst>
          </p:cNvPr>
          <p:cNvSpPr txBox="1"/>
          <p:nvPr/>
        </p:nvSpPr>
        <p:spPr>
          <a:xfrm>
            <a:off x="7080249" y="1504645"/>
            <a:ext cx="12507799" cy="8534388"/>
          </a:xfrm>
          <a:prstGeom prst="rect">
            <a:avLst/>
          </a:prstGeom>
        </p:spPr>
        <p:txBody>
          <a:bodyPr vert="horz" wrap="square" lIns="0" tIns="222250" rIns="0" bIns="0" rtlCol="0">
            <a:spAutoFit/>
          </a:bodyPr>
          <a:lstStyle/>
          <a:p>
            <a:pPr marL="514984" indent="-502920">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$100,000 in incentives for individuals and businesses to electrify lawncare equipment</a:t>
            </a:r>
          </a:p>
          <a:p>
            <a:pPr marL="514984" indent="-502920">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Staffing to develop energy and green building codes and interface with the public about green building compliance, building electrification, and energy efficiency</a:t>
            </a:r>
          </a:p>
          <a:p>
            <a:pPr marL="514984" indent="-502920">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$1.3 million in enhancements to the Water Quality Protection Fund budget for the </a:t>
            </a:r>
            <a:r>
              <a:rPr lang="en-US" sz="3200" spc="-15" dirty="0" err="1">
                <a:solidFill>
                  <a:srgbClr val="FFFFFF"/>
                </a:solidFill>
                <a:latin typeface="ClassicoURWMed"/>
                <a:cs typeface="ClassicoURWMed"/>
              </a:rPr>
              <a:t>Rainscapes</a:t>
            </a:r>
            <a:r>
              <a:rPr lang="en-US" sz="3200" spc="-15" dirty="0">
                <a:solidFill>
                  <a:srgbClr val="FFFFFF"/>
                </a:solidFill>
                <a:latin typeface="ClassicoURWMed"/>
                <a:cs typeface="ClassicoURWMed"/>
              </a:rPr>
              <a:t> program, stream restoration maintenance and inspection, a Senior Engineer position in the Office of Agriculture for soil conservation, among other enhancements</a:t>
            </a:r>
          </a:p>
          <a:p>
            <a:pPr marL="514984" indent="-502920">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New $400,000 </a:t>
            </a:r>
            <a:r>
              <a:rPr lang="en-US" sz="3200" i="1" spc="-15" dirty="0">
                <a:solidFill>
                  <a:srgbClr val="FFFFFF"/>
                </a:solidFill>
                <a:latin typeface="ClassicoURWMed"/>
                <a:cs typeface="ClassicoURWMed"/>
              </a:rPr>
              <a:t>Save-as-you-Throw</a:t>
            </a:r>
            <a:r>
              <a:rPr lang="en-US" sz="3200" spc="-15" dirty="0">
                <a:solidFill>
                  <a:srgbClr val="FFFFFF"/>
                </a:solidFill>
                <a:latin typeface="ClassicoURWMed"/>
                <a:cs typeface="ClassicoURWMed"/>
              </a:rPr>
              <a:t> pilot program in Recycling and Resource Management to encourage residents to recycle more and generate less waste</a:t>
            </a:r>
          </a:p>
          <a:p>
            <a:pPr marL="514984" indent="-502920">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Broadscale climate communication campaigns, </a:t>
            </a:r>
            <a:r>
              <a:rPr lang="en-US" sz="3200" spc="-15" dirty="0" err="1">
                <a:solidFill>
                  <a:srgbClr val="FFFFFF"/>
                </a:solidFill>
                <a:latin typeface="ClassicoURWMed"/>
                <a:cs typeface="ClassicoURWMed"/>
              </a:rPr>
              <a:t>agrivoltaic</a:t>
            </a:r>
            <a:r>
              <a:rPr lang="en-US" sz="3200" spc="-15" dirty="0">
                <a:solidFill>
                  <a:srgbClr val="FFFFFF"/>
                </a:solidFill>
                <a:latin typeface="ClassicoURWMed"/>
                <a:cs typeface="ClassicoURWMed"/>
              </a:rPr>
              <a:t> technical assistance for agricultural land, and an Agricultural Business Development Specialist in the Office of Agriculture</a:t>
            </a:r>
          </a:p>
        </p:txBody>
      </p:sp>
      <p:sp>
        <p:nvSpPr>
          <p:cNvPr id="15" name="TextBox 14">
            <a:extLst>
              <a:ext uri="{FF2B5EF4-FFF2-40B4-BE49-F238E27FC236}">
                <a16:creationId xmlns:a16="http://schemas.microsoft.com/office/drawing/2014/main" id="{7B923E77-2B27-46FA-A535-29F842E54AE9}"/>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1345103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driving a vehicle&#10;&#10;Description automatically generated with low confidence">
            <a:extLst>
              <a:ext uri="{FF2B5EF4-FFF2-40B4-BE49-F238E27FC236}">
                <a16:creationId xmlns:a16="http://schemas.microsoft.com/office/drawing/2014/main" id="{44FB5EB5-065D-4B09-AE5E-B166F0DDD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5928"/>
            <a:ext cx="8277330" cy="11272628"/>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19608975-D4D2-466F-8FD6-D2AF31F85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12" name="object 5">
            <a:extLst>
              <a:ext uri="{FF2B5EF4-FFF2-40B4-BE49-F238E27FC236}">
                <a16:creationId xmlns:a16="http://schemas.microsoft.com/office/drawing/2014/main" id="{C12AD370-0713-4C2D-A233-B0C68AB7C549}"/>
              </a:ext>
            </a:extLst>
          </p:cNvPr>
          <p:cNvSpPr txBox="1"/>
          <p:nvPr/>
        </p:nvSpPr>
        <p:spPr>
          <a:xfrm>
            <a:off x="7080250" y="410514"/>
            <a:ext cx="14401800" cy="1053878"/>
          </a:xfrm>
          <a:prstGeom prst="rect">
            <a:avLst/>
          </a:prstGeom>
        </p:spPr>
        <p:txBody>
          <a:bodyPr vert="horz" wrap="square" lIns="0" tIns="12065" rIns="0" bIns="0" rtlCol="0">
            <a:spAutoFit/>
          </a:bodyPr>
          <a:lstStyle/>
          <a:p>
            <a:pPr marL="12700">
              <a:lnSpc>
                <a:spcPts val="9000"/>
              </a:lnSpc>
              <a:spcBef>
                <a:spcPts val="95"/>
              </a:spcBef>
            </a:pPr>
            <a:r>
              <a:rPr lang="en-US" sz="5200" b="1">
                <a:solidFill>
                  <a:schemeClr val="bg1"/>
                </a:solidFill>
                <a:latin typeface="ClassicoURW"/>
                <a:cs typeface="ClassicoURW"/>
              </a:rPr>
              <a:t>Transportation and Transit</a:t>
            </a:r>
          </a:p>
        </p:txBody>
      </p:sp>
      <p:sp>
        <p:nvSpPr>
          <p:cNvPr id="13" name="object 6">
            <a:extLst>
              <a:ext uri="{FF2B5EF4-FFF2-40B4-BE49-F238E27FC236}">
                <a16:creationId xmlns:a16="http://schemas.microsoft.com/office/drawing/2014/main" id="{B166BCCD-3F2F-4524-AB66-A5D6F5809774}"/>
              </a:ext>
            </a:extLst>
          </p:cNvPr>
          <p:cNvSpPr txBox="1"/>
          <p:nvPr/>
        </p:nvSpPr>
        <p:spPr>
          <a:xfrm>
            <a:off x="7080249" y="1531940"/>
            <a:ext cx="12507799" cy="7780335"/>
          </a:xfrm>
          <a:prstGeom prst="rect">
            <a:avLst/>
          </a:prstGeom>
        </p:spPr>
        <p:txBody>
          <a:bodyPr vert="horz" wrap="square" lIns="0" tIns="222250" rIns="0" bIns="0" rtlCol="0">
            <a:spAutoFit/>
          </a:bodyPr>
          <a:lstStyle/>
          <a:p>
            <a:pPr marL="514984" indent="-502920">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Restores Ride On service and Call-N-Ride to pre-pandemic levels and maintains Bikeshare program</a:t>
            </a:r>
          </a:p>
          <a:p>
            <a:pPr marL="514984" indent="-502920">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Reduces regular fares on all Ride On routes by one half, bringing the cost of most Ride On trips to $1.00 </a:t>
            </a:r>
          </a:p>
          <a:p>
            <a:pPr marL="514984" indent="-502920">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$1 million to add capital and operating grants programs for Transportation Services Nonprofit Organizations</a:t>
            </a:r>
          </a:p>
          <a:p>
            <a:pPr marL="514984" indent="-502920">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$550,000 for transportation accessibility initiatives</a:t>
            </a:r>
          </a:p>
          <a:p>
            <a:pPr marL="514984" indent="-502920">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Aggressively moves forward with a transition to a zero-emissions County fleet by providing $1.8 million to replace fossil fueled County vehicles with zero emission vehicles (this is in addition to the funding included in the capital budget to move to a zero-emissions bus fleet)</a:t>
            </a:r>
          </a:p>
          <a:p>
            <a:pPr marL="514984" indent="-502920">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Enhanced funding for installation and support for the County’s electric vehicle charging infrastructure</a:t>
            </a:r>
          </a:p>
        </p:txBody>
      </p:sp>
      <p:sp>
        <p:nvSpPr>
          <p:cNvPr id="14" name="TextBox 13">
            <a:extLst>
              <a:ext uri="{FF2B5EF4-FFF2-40B4-BE49-F238E27FC236}">
                <a16:creationId xmlns:a16="http://schemas.microsoft.com/office/drawing/2014/main" id="{63A1EA85-AC5C-4217-AC5F-551887299A4C}"/>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1310207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computer&#10;&#10;Description automatically generated with low confidence">
            <a:extLst>
              <a:ext uri="{FF2B5EF4-FFF2-40B4-BE49-F238E27FC236}">
                <a16:creationId xmlns:a16="http://schemas.microsoft.com/office/drawing/2014/main" id="{BD1EA7FB-8995-4DFF-AF44-C53D9C5FC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49" y="1"/>
            <a:ext cx="8175044" cy="11309350"/>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91FDCFC9-A1BD-4AA7-97F6-A91689452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12" name="object 5">
            <a:extLst>
              <a:ext uri="{FF2B5EF4-FFF2-40B4-BE49-F238E27FC236}">
                <a16:creationId xmlns:a16="http://schemas.microsoft.com/office/drawing/2014/main" id="{0F32909E-F0F6-469B-8EBA-B7605335B70D}"/>
              </a:ext>
            </a:extLst>
          </p:cNvPr>
          <p:cNvSpPr txBox="1"/>
          <p:nvPr/>
        </p:nvSpPr>
        <p:spPr>
          <a:xfrm>
            <a:off x="7080250" y="639114"/>
            <a:ext cx="13650799" cy="812402"/>
          </a:xfrm>
          <a:prstGeom prst="rect">
            <a:avLst/>
          </a:prstGeom>
        </p:spPr>
        <p:txBody>
          <a:bodyPr vert="horz" wrap="square" lIns="0" tIns="12065" rIns="0" bIns="0" rtlCol="0">
            <a:spAutoFit/>
          </a:bodyPr>
          <a:lstStyle/>
          <a:p>
            <a:pPr marL="12700">
              <a:lnSpc>
                <a:spcPct val="100000"/>
              </a:lnSpc>
              <a:spcBef>
                <a:spcPts val="95"/>
              </a:spcBef>
            </a:pPr>
            <a:r>
              <a:rPr lang="en-US" sz="5200" b="1">
                <a:solidFill>
                  <a:schemeClr val="bg1"/>
                </a:solidFill>
                <a:latin typeface="ClassicoURW"/>
                <a:cs typeface="ClassicoURW"/>
              </a:rPr>
              <a:t>Libraries and Recreation</a:t>
            </a:r>
            <a:endParaRPr lang="en-US" sz="5200">
              <a:solidFill>
                <a:schemeClr val="bg1"/>
              </a:solidFill>
              <a:latin typeface="ClassicoURW"/>
              <a:cs typeface="ClassicoURW"/>
            </a:endParaRPr>
          </a:p>
        </p:txBody>
      </p:sp>
      <p:sp>
        <p:nvSpPr>
          <p:cNvPr id="13" name="object 6">
            <a:extLst>
              <a:ext uri="{FF2B5EF4-FFF2-40B4-BE49-F238E27FC236}">
                <a16:creationId xmlns:a16="http://schemas.microsoft.com/office/drawing/2014/main" id="{7E4A5DA7-E371-44F3-A1DC-546AB1027742}"/>
              </a:ext>
            </a:extLst>
          </p:cNvPr>
          <p:cNvSpPr txBox="1"/>
          <p:nvPr/>
        </p:nvSpPr>
        <p:spPr>
          <a:xfrm>
            <a:off x="7080249" y="1503157"/>
            <a:ext cx="12507799" cy="9180718"/>
          </a:xfrm>
          <a:prstGeom prst="rect">
            <a:avLst/>
          </a:prstGeom>
        </p:spPr>
        <p:txBody>
          <a:bodyPr vert="horz" wrap="square" lIns="0" tIns="222250" rIns="0" bIns="0" rtlCol="0">
            <a:spAutoFit/>
          </a:bodyPr>
          <a:lstStyle/>
          <a:p>
            <a:pPr marL="514984" indent="-502920">
              <a:lnSpc>
                <a:spcPct val="100000"/>
              </a:lnSpc>
              <a:spcBef>
                <a:spcPts val="1200"/>
              </a:spcBef>
              <a:buSzPct val="66292"/>
              <a:buFont typeface="Wingdings"/>
              <a:buChar char=""/>
              <a:tabLst>
                <a:tab pos="514984" algn="l"/>
                <a:tab pos="515620" algn="l"/>
              </a:tabLst>
            </a:pPr>
            <a:r>
              <a:rPr lang="en-US" sz="3200" spc="-15">
                <a:solidFill>
                  <a:srgbClr val="FFFFFF"/>
                </a:solidFill>
                <a:latin typeface="ClassicoURWMed"/>
                <a:cs typeface="ClassicoURWMed"/>
              </a:rPr>
              <a:t>Montgomery County Public Libraries (MCPL)</a:t>
            </a:r>
          </a:p>
          <a:p>
            <a:pPr marL="1429384" lvl="2" indent="-502920">
              <a:spcBef>
                <a:spcPts val="1200"/>
              </a:spcBef>
              <a:buSzPct val="66292"/>
              <a:buFont typeface="Wingdings"/>
              <a:buChar char=""/>
              <a:tabLst>
                <a:tab pos="514984" algn="l"/>
                <a:tab pos="515620" algn="l"/>
              </a:tabLst>
            </a:pPr>
            <a:r>
              <a:rPr lang="en-US" sz="3200" spc="-15">
                <a:solidFill>
                  <a:srgbClr val="FFFFFF"/>
                </a:solidFill>
                <a:latin typeface="ClassicoURWMed"/>
                <a:cs typeface="ClassicoURWMed"/>
              </a:rPr>
              <a:t>$1.5 million in additional funding so that MCPL can fill additional librarian positions to support additional hours and improve customer service</a:t>
            </a:r>
          </a:p>
          <a:p>
            <a:pPr marL="1429384" lvl="2" indent="-502920">
              <a:spcBef>
                <a:spcPts val="1200"/>
              </a:spcBef>
              <a:buSzPct val="66292"/>
              <a:buFont typeface="Wingdings"/>
              <a:buChar char=""/>
              <a:tabLst>
                <a:tab pos="514984" algn="l"/>
                <a:tab pos="515620" algn="l"/>
              </a:tabLst>
            </a:pPr>
            <a:r>
              <a:rPr lang="en-US" sz="3200" spc="-15">
                <a:solidFill>
                  <a:srgbClr val="FFFFFF"/>
                </a:solidFill>
                <a:latin typeface="ClassicoURWMed"/>
                <a:cs typeface="ClassicoURWMed"/>
              </a:rPr>
              <a:t>$900,000 in additional funds to purchase eBooks to reduce wait times for residents seeking information</a:t>
            </a:r>
          </a:p>
          <a:p>
            <a:pPr marL="514984" indent="-502920">
              <a:spcBef>
                <a:spcPts val="1200"/>
              </a:spcBef>
              <a:buSzPct val="66292"/>
              <a:buFont typeface="Wingdings"/>
              <a:buChar char=""/>
              <a:tabLst>
                <a:tab pos="514984" algn="l"/>
                <a:tab pos="515620" algn="l"/>
              </a:tabLst>
            </a:pPr>
            <a:r>
              <a:rPr lang="en-US" sz="3200" spc="-15">
                <a:solidFill>
                  <a:srgbClr val="FFFFFF"/>
                </a:solidFill>
                <a:latin typeface="ClassicoURWMed"/>
                <a:cs typeface="ClassicoURWMed"/>
              </a:rPr>
              <a:t>Recreation</a:t>
            </a:r>
          </a:p>
          <a:p>
            <a:pPr marL="972184" lvl="1" indent="-502920">
              <a:spcBef>
                <a:spcPts val="1200"/>
              </a:spcBef>
              <a:buSzPct val="66292"/>
              <a:buFont typeface="Wingdings"/>
              <a:buChar char=""/>
              <a:tabLst>
                <a:tab pos="514984" algn="l"/>
                <a:tab pos="515620" algn="l"/>
              </a:tabLst>
            </a:pPr>
            <a:r>
              <a:rPr lang="en-US" sz="3200" spc="-15">
                <a:solidFill>
                  <a:srgbClr val="FFFFFF"/>
                </a:solidFill>
                <a:latin typeface="ClassicoURWMed"/>
                <a:cs typeface="ClassicoURWMed"/>
              </a:rPr>
              <a:t>$2.3 million to open the South County Regional Recreation and Aquatic Center</a:t>
            </a:r>
          </a:p>
          <a:p>
            <a:pPr marL="972184" lvl="1" indent="-502920">
              <a:spcBef>
                <a:spcPts val="1200"/>
              </a:spcBef>
              <a:buSzPct val="66292"/>
              <a:buFont typeface="Wingdings"/>
              <a:buChar char=""/>
              <a:tabLst>
                <a:tab pos="514984" algn="l"/>
                <a:tab pos="515620" algn="l"/>
              </a:tabLst>
            </a:pPr>
            <a:r>
              <a:rPr lang="en-US" sz="3200" spc="-15">
                <a:solidFill>
                  <a:srgbClr val="FFFFFF"/>
                </a:solidFill>
                <a:latin typeface="ClassicoURWMed"/>
                <a:cs typeface="ClassicoURWMed"/>
              </a:rPr>
              <a:t>Funding to support Independence Day celebrations in Germantown and Wheaton</a:t>
            </a:r>
          </a:p>
          <a:p>
            <a:pPr marL="972184" lvl="1" indent="-502920">
              <a:spcBef>
                <a:spcPts val="1200"/>
              </a:spcBef>
              <a:buSzPct val="66292"/>
              <a:buFont typeface="Wingdings"/>
              <a:buChar char=""/>
              <a:tabLst>
                <a:tab pos="514984" algn="l"/>
                <a:tab pos="515620" algn="l"/>
              </a:tabLst>
            </a:pPr>
            <a:r>
              <a:rPr lang="en-US" sz="3200" spc="-15">
                <a:solidFill>
                  <a:srgbClr val="FFFFFF"/>
                </a:solidFill>
                <a:latin typeface="ClassicoURWMed"/>
                <a:cs typeface="ClassicoURWMed"/>
              </a:rPr>
              <a:t>$250,000 for programs, classes, and events to help older adults overcome the long-term impact of COVID</a:t>
            </a:r>
          </a:p>
          <a:p>
            <a:pPr marL="972184" lvl="1" indent="-502920">
              <a:spcBef>
                <a:spcPts val="1200"/>
              </a:spcBef>
              <a:buSzPct val="66292"/>
              <a:buFont typeface="Wingdings"/>
              <a:buChar char=""/>
              <a:tabLst>
                <a:tab pos="514984" algn="l"/>
                <a:tab pos="515620" algn="l"/>
              </a:tabLst>
            </a:pPr>
            <a:r>
              <a:rPr lang="en-US" sz="3200" spc="-15">
                <a:solidFill>
                  <a:srgbClr val="FFFFFF"/>
                </a:solidFill>
                <a:latin typeface="ClassicoURWMed"/>
                <a:cs typeface="ClassicoURWMed"/>
              </a:rPr>
              <a:t>Additional funding for administrative support and a new community liaison program to enhance outreach and collaboration among community groups</a:t>
            </a:r>
          </a:p>
        </p:txBody>
      </p:sp>
      <p:sp>
        <p:nvSpPr>
          <p:cNvPr id="14" name="TextBox 13">
            <a:extLst>
              <a:ext uri="{FF2B5EF4-FFF2-40B4-BE49-F238E27FC236}">
                <a16:creationId xmlns:a16="http://schemas.microsoft.com/office/drawing/2014/main" id="{1C4805F4-250C-4B7F-A038-3FBC7DD154AE}"/>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1456725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outside a building&#10;&#10;Description automatically generated with low confidence">
            <a:extLst>
              <a:ext uri="{FF2B5EF4-FFF2-40B4-BE49-F238E27FC236}">
                <a16:creationId xmlns:a16="http://schemas.microsoft.com/office/drawing/2014/main" id="{0EDC32FC-F395-4D58-9325-F7E277E3A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9" y="0"/>
            <a:ext cx="6284326" cy="11308556"/>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6E2AE511-E615-4906-89AA-A1D16D834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13" name="object 5">
            <a:extLst>
              <a:ext uri="{FF2B5EF4-FFF2-40B4-BE49-F238E27FC236}">
                <a16:creationId xmlns:a16="http://schemas.microsoft.com/office/drawing/2014/main" id="{137BBEF7-17AB-43A1-800C-8CAB6C0E745E}"/>
              </a:ext>
            </a:extLst>
          </p:cNvPr>
          <p:cNvSpPr txBox="1"/>
          <p:nvPr/>
        </p:nvSpPr>
        <p:spPr>
          <a:xfrm>
            <a:off x="7080250" y="410514"/>
            <a:ext cx="12507799" cy="957698"/>
          </a:xfrm>
          <a:prstGeom prst="rect">
            <a:avLst/>
          </a:prstGeom>
        </p:spPr>
        <p:txBody>
          <a:bodyPr vert="horz" wrap="square" lIns="0" tIns="12065" rIns="0" bIns="0" rtlCol="0">
            <a:spAutoFit/>
          </a:bodyPr>
          <a:lstStyle/>
          <a:p>
            <a:pPr marL="12700">
              <a:lnSpc>
                <a:spcPts val="8000"/>
              </a:lnSpc>
              <a:spcBef>
                <a:spcPts val="95"/>
              </a:spcBef>
            </a:pPr>
            <a:r>
              <a:rPr lang="en-US" sz="5200" b="1">
                <a:solidFill>
                  <a:schemeClr val="bg1"/>
                </a:solidFill>
                <a:latin typeface="ClassicoURW"/>
                <a:cs typeface="ClassicoURW"/>
              </a:rPr>
              <a:t>Affordable Housing</a:t>
            </a:r>
            <a:endParaRPr lang="en-US" sz="5200">
              <a:solidFill>
                <a:schemeClr val="bg1"/>
              </a:solidFill>
              <a:latin typeface="ClassicoURW"/>
              <a:cs typeface="ClassicoURW"/>
            </a:endParaRPr>
          </a:p>
        </p:txBody>
      </p:sp>
      <p:sp>
        <p:nvSpPr>
          <p:cNvPr id="14" name="object 6">
            <a:extLst>
              <a:ext uri="{FF2B5EF4-FFF2-40B4-BE49-F238E27FC236}">
                <a16:creationId xmlns:a16="http://schemas.microsoft.com/office/drawing/2014/main" id="{3F5DA2E3-2FCE-4310-B972-76CEED77007B}"/>
              </a:ext>
            </a:extLst>
          </p:cNvPr>
          <p:cNvSpPr txBox="1"/>
          <p:nvPr/>
        </p:nvSpPr>
        <p:spPr>
          <a:xfrm>
            <a:off x="7080250" y="1454758"/>
            <a:ext cx="12507798" cy="9457717"/>
          </a:xfrm>
          <a:prstGeom prst="rect">
            <a:avLst/>
          </a:prstGeom>
        </p:spPr>
        <p:txBody>
          <a:bodyPr vert="horz" wrap="square" lIns="0" tIns="222250" rIns="0" bIns="0" rtlCol="0">
            <a:spAutoFit/>
          </a:bodyPr>
          <a:lstStyle/>
          <a:p>
            <a:pPr marL="514984" indent="-502920">
              <a:lnSpc>
                <a:spcPct val="100000"/>
              </a:lnSpc>
              <a:spcBef>
                <a:spcPts val="1750"/>
              </a:spcBef>
              <a:buSzPct val="66292"/>
              <a:buFont typeface="Wingdings"/>
              <a:buChar char=""/>
              <a:tabLst>
                <a:tab pos="514984" algn="l"/>
                <a:tab pos="515620" algn="l"/>
              </a:tabLst>
            </a:pPr>
            <a:r>
              <a:rPr lang="en-US" sz="3000" spc="-15" dirty="0">
                <a:solidFill>
                  <a:srgbClr val="FFFFFF"/>
                </a:solidFill>
                <a:latin typeface="ClassicoURWMed"/>
                <a:cs typeface="ClassicoURWMed"/>
              </a:rPr>
              <a:t>Highest level of funding in County history – nearly $140 million to expand the preservation and production of housing that is affordable to the most economically burdened residents</a:t>
            </a:r>
          </a:p>
          <a:p>
            <a:pPr marL="1429384" lvl="2" indent="-502920">
              <a:spcBef>
                <a:spcPts val="1750"/>
              </a:spcBef>
              <a:buSzPct val="66292"/>
              <a:buFont typeface="Wingdings"/>
              <a:buChar char=""/>
              <a:tabLst>
                <a:tab pos="514984" algn="l"/>
                <a:tab pos="515620" algn="l"/>
              </a:tabLst>
            </a:pPr>
            <a:r>
              <a:rPr lang="en-US" sz="3000" spc="-15" dirty="0">
                <a:solidFill>
                  <a:srgbClr val="FFFFFF"/>
                </a:solidFill>
                <a:latin typeface="ClassicoURWMed"/>
                <a:cs typeface="ClassicoURWMed"/>
              </a:rPr>
              <a:t>$57 million for the Montgomery Housing Initiative operating budget</a:t>
            </a:r>
          </a:p>
          <a:p>
            <a:pPr marL="1429384" lvl="2" indent="-502920">
              <a:spcBef>
                <a:spcPts val="1750"/>
              </a:spcBef>
              <a:buSzPct val="66292"/>
              <a:buFont typeface="Wingdings"/>
              <a:buChar char=""/>
              <a:tabLst>
                <a:tab pos="514984" algn="l"/>
                <a:tab pos="515620" algn="l"/>
              </a:tabLst>
            </a:pPr>
            <a:r>
              <a:rPr lang="en-US" sz="3000" spc="-15" dirty="0">
                <a:solidFill>
                  <a:srgbClr val="FFFFFF"/>
                </a:solidFill>
                <a:latin typeface="ClassicoURWMed"/>
                <a:cs typeface="ClassicoURWMed"/>
              </a:rPr>
              <a:t>$42.7 million for existing capital projects</a:t>
            </a:r>
          </a:p>
          <a:p>
            <a:pPr marL="1429384" lvl="2" indent="-502920">
              <a:spcBef>
                <a:spcPts val="1750"/>
              </a:spcBef>
              <a:buSzPct val="66292"/>
              <a:buFont typeface="Wingdings"/>
              <a:buChar char=""/>
              <a:tabLst>
                <a:tab pos="514984" algn="l"/>
                <a:tab pos="515620" algn="l"/>
              </a:tabLst>
            </a:pPr>
            <a:r>
              <a:rPr lang="en-US" sz="3000" spc="-15" dirty="0">
                <a:solidFill>
                  <a:srgbClr val="FFFFFF"/>
                </a:solidFill>
                <a:latin typeface="ClassicoURWMed"/>
                <a:cs typeface="ClassicoURWMed"/>
              </a:rPr>
              <a:t>$40 million for a new Naturally Occurring Affordable Housing (NOAH) Fund capital project</a:t>
            </a:r>
          </a:p>
          <a:p>
            <a:pPr marL="514984" indent="-502920">
              <a:lnSpc>
                <a:spcPct val="100000"/>
              </a:lnSpc>
              <a:spcBef>
                <a:spcPts val="1750"/>
              </a:spcBef>
              <a:buSzPct val="66292"/>
              <a:buFont typeface="Wingdings"/>
              <a:buChar char=""/>
              <a:tabLst>
                <a:tab pos="514984" algn="l"/>
                <a:tab pos="515620" algn="l"/>
              </a:tabLst>
            </a:pPr>
            <a:r>
              <a:rPr lang="en-US" sz="3000" spc="-15" dirty="0">
                <a:solidFill>
                  <a:srgbClr val="FFFFFF"/>
                </a:solidFill>
                <a:latin typeface="ClassicoURWMed"/>
                <a:cs typeface="ClassicoURWMed"/>
              </a:rPr>
              <a:t>The NOAH Fund project will preserve and create affordable housing properties in areas at risk of rent escalation to higher market rents, including the Purple Line Corridor and County transit corridors</a:t>
            </a:r>
          </a:p>
          <a:p>
            <a:pPr marL="514984" indent="-502920">
              <a:lnSpc>
                <a:spcPct val="100000"/>
              </a:lnSpc>
              <a:spcBef>
                <a:spcPts val="1750"/>
              </a:spcBef>
              <a:buSzPct val="66292"/>
              <a:buFont typeface="Wingdings"/>
              <a:buChar char=""/>
              <a:tabLst>
                <a:tab pos="514984" algn="l"/>
                <a:tab pos="515620" algn="l"/>
              </a:tabLst>
            </a:pPr>
            <a:r>
              <a:rPr lang="en-US" sz="3000" spc="-15" dirty="0">
                <a:solidFill>
                  <a:srgbClr val="FFFFFF"/>
                </a:solidFill>
                <a:latin typeface="ClassicoURWMed"/>
                <a:cs typeface="ClassicoURWMed"/>
              </a:rPr>
              <a:t>Continues funding support of the Building Neighborhoods to Call Home program and the Housing First program</a:t>
            </a:r>
          </a:p>
          <a:p>
            <a:pPr marL="514984" indent="-502920">
              <a:lnSpc>
                <a:spcPct val="100000"/>
              </a:lnSpc>
              <a:spcBef>
                <a:spcPts val="1750"/>
              </a:spcBef>
              <a:buSzPct val="66292"/>
              <a:buFont typeface="Wingdings"/>
              <a:buChar char=""/>
              <a:tabLst>
                <a:tab pos="514984" algn="l"/>
                <a:tab pos="515620" algn="l"/>
              </a:tabLst>
            </a:pPr>
            <a:r>
              <a:rPr lang="en-US" sz="3000" spc="-15" dirty="0">
                <a:solidFill>
                  <a:srgbClr val="FFFFFF"/>
                </a:solidFill>
                <a:latin typeface="ClassicoURWMed"/>
                <a:cs typeface="ClassicoURWMed"/>
              </a:rPr>
              <a:t>Sets aside $2 million from existing resources to explore, subject to the County’s collective bargaining laws, a pilot program for down payment assistance to full-time career employees of Montgomery County and Montgomery County Public Schools to help make first time homebuying more affordable in the County</a:t>
            </a:r>
          </a:p>
        </p:txBody>
      </p:sp>
      <p:sp>
        <p:nvSpPr>
          <p:cNvPr id="15" name="TextBox 14">
            <a:extLst>
              <a:ext uri="{FF2B5EF4-FFF2-40B4-BE49-F238E27FC236}">
                <a16:creationId xmlns:a16="http://schemas.microsoft.com/office/drawing/2014/main" id="{E4749E8F-3FBA-4B5B-A650-D12EFF9D0104}"/>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992541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outdoor, ground, sign&#10;&#10;Description automatically generated">
            <a:extLst>
              <a:ext uri="{FF2B5EF4-FFF2-40B4-BE49-F238E27FC236}">
                <a16:creationId xmlns:a16="http://schemas.microsoft.com/office/drawing/2014/main" id="{9E552202-C71B-4FA7-8D27-B0775D75F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550" y="-1"/>
            <a:ext cx="8356663" cy="11309351"/>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F68C8140-874E-41F5-829C-5C614C602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12" name="object 5">
            <a:extLst>
              <a:ext uri="{FF2B5EF4-FFF2-40B4-BE49-F238E27FC236}">
                <a16:creationId xmlns:a16="http://schemas.microsoft.com/office/drawing/2014/main" id="{E2524142-A435-4B2C-A059-23A5316F6993}"/>
              </a:ext>
            </a:extLst>
          </p:cNvPr>
          <p:cNvSpPr txBox="1"/>
          <p:nvPr/>
        </p:nvSpPr>
        <p:spPr>
          <a:xfrm>
            <a:off x="7080250" y="410514"/>
            <a:ext cx="15255010" cy="1440779"/>
          </a:xfrm>
          <a:prstGeom prst="rect">
            <a:avLst/>
          </a:prstGeom>
        </p:spPr>
        <p:txBody>
          <a:bodyPr vert="horz" wrap="square" lIns="0" tIns="12065" rIns="0" bIns="0" rtlCol="0">
            <a:spAutoFit/>
          </a:bodyPr>
          <a:lstStyle/>
          <a:p>
            <a:pPr marL="12700">
              <a:spcBef>
                <a:spcPts val="95"/>
              </a:spcBef>
            </a:pPr>
            <a:r>
              <a:rPr lang="en-US" sz="5200" b="1">
                <a:solidFill>
                  <a:schemeClr val="bg1"/>
                </a:solidFill>
                <a:latin typeface="ClassicoURW"/>
                <a:cs typeface="ClassicoURW"/>
              </a:rPr>
              <a:t>Effective &amp; Sustainable Government</a:t>
            </a:r>
            <a:endParaRPr lang="en-US" sz="5200">
              <a:solidFill>
                <a:schemeClr val="bg1"/>
              </a:solidFill>
              <a:latin typeface="ClassicoURW"/>
              <a:cs typeface="ClassicoURW"/>
            </a:endParaRPr>
          </a:p>
          <a:p>
            <a:pPr marL="12700">
              <a:lnSpc>
                <a:spcPct val="100000"/>
              </a:lnSpc>
              <a:spcBef>
                <a:spcPts val="95"/>
              </a:spcBef>
            </a:pPr>
            <a:endParaRPr sz="4000">
              <a:solidFill>
                <a:schemeClr val="bg1"/>
              </a:solidFill>
              <a:latin typeface="ClassicoURW"/>
              <a:cs typeface="ClassicoURW"/>
            </a:endParaRPr>
          </a:p>
        </p:txBody>
      </p:sp>
      <p:sp>
        <p:nvSpPr>
          <p:cNvPr id="13" name="object 6">
            <a:extLst>
              <a:ext uri="{FF2B5EF4-FFF2-40B4-BE49-F238E27FC236}">
                <a16:creationId xmlns:a16="http://schemas.microsoft.com/office/drawing/2014/main" id="{39E47F8F-54B9-4DE8-B28E-5903C26D851C}"/>
              </a:ext>
            </a:extLst>
          </p:cNvPr>
          <p:cNvSpPr txBox="1"/>
          <p:nvPr/>
        </p:nvSpPr>
        <p:spPr>
          <a:xfrm>
            <a:off x="7080249" y="1309055"/>
            <a:ext cx="12507799" cy="8272778"/>
          </a:xfrm>
          <a:prstGeom prst="rect">
            <a:avLst/>
          </a:prstGeom>
        </p:spPr>
        <p:txBody>
          <a:bodyPr vert="horz" wrap="square" lIns="0" tIns="222250" rIns="0" bIns="0" rtlCol="0">
            <a:spAutoFit/>
          </a:bodyPr>
          <a:lstStyle/>
          <a:p>
            <a:pPr marL="514984" indent="-502920">
              <a:lnSpc>
                <a:spcPct val="100000"/>
              </a:lnSpc>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$2.3 million increase for Board of Elections for general election support</a:t>
            </a:r>
          </a:p>
          <a:p>
            <a:pPr marL="514984" indent="-502920">
              <a:lnSpc>
                <a:spcPct val="100000"/>
              </a:lnSpc>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$2.5 million to fully fund the recommendation for the Public Elections Fund</a:t>
            </a:r>
          </a:p>
          <a:p>
            <a:pPr marL="514984" indent="-502920">
              <a:lnSpc>
                <a:spcPct val="100000"/>
              </a:lnSpc>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Additional support for MC311 (six term positions) and the Public Information Office (two communications officers) to enhance public engagement</a:t>
            </a:r>
          </a:p>
          <a:p>
            <a:pPr marL="514984" indent="-502920">
              <a:lnSpc>
                <a:spcPct val="100000"/>
              </a:lnSpc>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Significant enhancements for OHR to bolster recruitment, training, classification and compensation, and replace the applicant tracking system</a:t>
            </a:r>
          </a:p>
          <a:p>
            <a:pPr marL="514984" indent="-502920">
              <a:lnSpc>
                <a:spcPct val="100000"/>
              </a:lnSpc>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New capital asset management system in DGS to track, monitor, and provide long range planning for maintenance and replacement of capital assets</a:t>
            </a:r>
          </a:p>
          <a:p>
            <a:pPr marL="514984" indent="-502920">
              <a:lnSpc>
                <a:spcPct val="100000"/>
              </a:lnSpc>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Significant enhancements to the County’s cybersecurity and technological infrastructure</a:t>
            </a:r>
          </a:p>
        </p:txBody>
      </p:sp>
      <p:sp>
        <p:nvSpPr>
          <p:cNvPr id="14" name="TextBox 13">
            <a:extLst>
              <a:ext uri="{FF2B5EF4-FFF2-40B4-BE49-F238E27FC236}">
                <a16:creationId xmlns:a16="http://schemas.microsoft.com/office/drawing/2014/main" id="{BEFB80DC-1728-4FD4-8470-336AC9300ABC}"/>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2870377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outdoor, tree, grass&#10;&#10;Description automatically generated">
            <a:extLst>
              <a:ext uri="{FF2B5EF4-FFF2-40B4-BE49-F238E27FC236}">
                <a16:creationId xmlns:a16="http://schemas.microsoft.com/office/drawing/2014/main" id="{E122F8EC-5E0A-4D60-A6F6-F7BC63356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107" y="-1"/>
            <a:ext cx="9725357" cy="11308555"/>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966FEE4C-B1BE-496F-8807-12C4D8ACD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13" name="object 5">
            <a:extLst>
              <a:ext uri="{FF2B5EF4-FFF2-40B4-BE49-F238E27FC236}">
                <a16:creationId xmlns:a16="http://schemas.microsoft.com/office/drawing/2014/main" id="{6B2928F9-7A4C-4923-BB02-471513C69BFB}"/>
              </a:ext>
            </a:extLst>
          </p:cNvPr>
          <p:cNvSpPr txBox="1"/>
          <p:nvPr/>
        </p:nvSpPr>
        <p:spPr>
          <a:xfrm>
            <a:off x="7080250" y="410514"/>
            <a:ext cx="14286706" cy="957698"/>
          </a:xfrm>
          <a:prstGeom prst="rect">
            <a:avLst/>
          </a:prstGeom>
        </p:spPr>
        <p:txBody>
          <a:bodyPr vert="horz" wrap="square" lIns="0" tIns="12065" rIns="0" bIns="0" rtlCol="0">
            <a:spAutoFit/>
          </a:bodyPr>
          <a:lstStyle/>
          <a:p>
            <a:pPr marL="12700">
              <a:lnSpc>
                <a:spcPts val="8000"/>
              </a:lnSpc>
              <a:spcBef>
                <a:spcPts val="95"/>
              </a:spcBef>
            </a:pPr>
            <a:r>
              <a:rPr lang="en-US" sz="5200" b="1">
                <a:solidFill>
                  <a:schemeClr val="bg1"/>
                </a:solidFill>
                <a:latin typeface="ClassicoURW"/>
                <a:cs typeface="ClassicoURW"/>
              </a:rPr>
              <a:t>Public Safety</a:t>
            </a:r>
            <a:endParaRPr lang="en-US" sz="5200">
              <a:solidFill>
                <a:schemeClr val="bg1"/>
              </a:solidFill>
              <a:latin typeface="ClassicoURW"/>
              <a:cs typeface="ClassicoURW"/>
            </a:endParaRPr>
          </a:p>
        </p:txBody>
      </p:sp>
      <p:sp>
        <p:nvSpPr>
          <p:cNvPr id="14" name="object 6">
            <a:extLst>
              <a:ext uri="{FF2B5EF4-FFF2-40B4-BE49-F238E27FC236}">
                <a16:creationId xmlns:a16="http://schemas.microsoft.com/office/drawing/2014/main" id="{796A9ABC-2576-4CEB-A3B0-285996EAD46D}"/>
              </a:ext>
            </a:extLst>
          </p:cNvPr>
          <p:cNvSpPr txBox="1"/>
          <p:nvPr/>
        </p:nvSpPr>
        <p:spPr>
          <a:xfrm>
            <a:off x="7080249" y="1423980"/>
            <a:ext cx="12507799" cy="9488495"/>
          </a:xfrm>
          <a:prstGeom prst="rect">
            <a:avLst/>
          </a:prstGeom>
        </p:spPr>
        <p:txBody>
          <a:bodyPr vert="horz" wrap="square" lIns="0" tIns="222250" rIns="0" bIns="0" rtlCol="0">
            <a:spAutoFit/>
          </a:bodyPr>
          <a:lstStyle/>
          <a:p>
            <a:pPr marL="514350" indent="-502920">
              <a:spcBef>
                <a:spcPts val="1000"/>
              </a:spcBef>
              <a:buSzPct val="66292"/>
              <a:buFont typeface="Wingdings"/>
              <a:buChar char=""/>
              <a:tabLst>
                <a:tab pos="514984" algn="l"/>
                <a:tab pos="515620" algn="l"/>
              </a:tabLst>
            </a:pPr>
            <a:r>
              <a:rPr lang="en-US" sz="2900" spc="-15" dirty="0">
                <a:solidFill>
                  <a:srgbClr val="FFFFFF"/>
                </a:solidFill>
                <a:latin typeface="ClassicoURWMed"/>
                <a:cs typeface="ClassicoURWMed"/>
              </a:rPr>
              <a:t>Police Department</a:t>
            </a:r>
          </a:p>
          <a:p>
            <a:pPr marL="971550" lvl="1" indent="-502920">
              <a:spcBef>
                <a:spcPts val="1000"/>
              </a:spcBef>
              <a:buSzPct val="66292"/>
              <a:buFont typeface="Wingdings"/>
              <a:buChar char=""/>
              <a:tabLst>
                <a:tab pos="514984" algn="l"/>
                <a:tab pos="515620" algn="l"/>
              </a:tabLst>
            </a:pPr>
            <a:r>
              <a:rPr lang="en-US" sz="2900" spc="-15" dirty="0">
                <a:solidFill>
                  <a:srgbClr val="FFFFFF"/>
                </a:solidFill>
                <a:latin typeface="ClassicoURWMed"/>
                <a:cs typeface="ClassicoURWMed"/>
              </a:rPr>
              <a:t>Enhances police recruitment and retention by strengthening the competitiveness of police compensation in relation to neighboring jurisdictions</a:t>
            </a:r>
            <a:endParaRPr lang="en-US" sz="2900" spc="-15" dirty="0">
              <a:solidFill>
                <a:srgbClr val="FFFFFF"/>
              </a:solidFill>
              <a:latin typeface="ClassicoURWMed"/>
            </a:endParaRPr>
          </a:p>
          <a:p>
            <a:pPr marL="971550" lvl="1" indent="-502920">
              <a:spcBef>
                <a:spcPts val="1000"/>
              </a:spcBef>
              <a:buSzPct val="66292"/>
              <a:buFont typeface="Wingdings"/>
              <a:buChar char=""/>
              <a:tabLst>
                <a:tab pos="514984" algn="l"/>
                <a:tab pos="515620" algn="l"/>
              </a:tabLst>
            </a:pPr>
            <a:r>
              <a:rPr lang="en-US" sz="2900" spc="-15" dirty="0">
                <a:solidFill>
                  <a:srgbClr val="FFFFFF"/>
                </a:solidFill>
                <a:latin typeface="ClassicoURWMed"/>
                <a:cs typeface="Calibri"/>
              </a:rPr>
              <a:t>Expands the police recruitment unit to attract top talent</a:t>
            </a:r>
          </a:p>
          <a:p>
            <a:pPr marL="971550" lvl="1" indent="-502920">
              <a:spcBef>
                <a:spcPts val="1000"/>
              </a:spcBef>
              <a:buSzPct val="66292"/>
              <a:buFont typeface="Wingdings"/>
              <a:buChar char=""/>
              <a:tabLst>
                <a:tab pos="514984" algn="l"/>
                <a:tab pos="515620" algn="l"/>
              </a:tabLst>
            </a:pPr>
            <a:r>
              <a:rPr lang="en-US" sz="2900" spc="-15" dirty="0">
                <a:solidFill>
                  <a:srgbClr val="FFFFFF"/>
                </a:solidFill>
                <a:latin typeface="ClassicoURWMed"/>
                <a:cs typeface="Calibri"/>
              </a:rPr>
              <a:t>Adds three civilian staff to support Public Information Act requests</a:t>
            </a:r>
          </a:p>
          <a:p>
            <a:pPr marL="971550" lvl="1" indent="-502920">
              <a:spcBef>
                <a:spcPts val="1000"/>
              </a:spcBef>
              <a:buSzPct val="66292"/>
              <a:buFont typeface="Wingdings"/>
              <a:buChar char=""/>
              <a:tabLst>
                <a:tab pos="514984" algn="l"/>
                <a:tab pos="515620" algn="l"/>
              </a:tabLst>
            </a:pPr>
            <a:r>
              <a:rPr lang="en-US" sz="2900" spc="-15" dirty="0">
                <a:solidFill>
                  <a:srgbClr val="FFFFFF"/>
                </a:solidFill>
                <a:latin typeface="ClassicoURWMed"/>
                <a:cs typeface="Calibri"/>
              </a:rPr>
              <a:t>Adds two sworn positions to support random review of police footage</a:t>
            </a:r>
          </a:p>
          <a:p>
            <a:pPr marL="971550" lvl="1" indent="-502920">
              <a:spcBef>
                <a:spcPts val="1000"/>
              </a:spcBef>
              <a:buSzPct val="66292"/>
              <a:buFont typeface="Wingdings"/>
              <a:buChar char=""/>
              <a:tabLst>
                <a:tab pos="514984" algn="l"/>
                <a:tab pos="515620" algn="l"/>
              </a:tabLst>
            </a:pPr>
            <a:r>
              <a:rPr lang="en-US" sz="2900" spc="-15" dirty="0">
                <a:solidFill>
                  <a:srgbClr val="FFFFFF"/>
                </a:solidFill>
                <a:latin typeface="ClassicoURWMed"/>
                <a:cs typeface="Calibri"/>
              </a:rPr>
              <a:t>$90,000 to purchase non-lethal pepper-ball guns</a:t>
            </a:r>
          </a:p>
          <a:p>
            <a:pPr marL="514350" indent="-502920">
              <a:spcBef>
                <a:spcPts val="1000"/>
              </a:spcBef>
              <a:buSzPct val="66292"/>
              <a:buFont typeface="Wingdings"/>
              <a:buChar char=""/>
              <a:tabLst>
                <a:tab pos="514984" algn="l"/>
                <a:tab pos="515620" algn="l"/>
              </a:tabLst>
            </a:pPr>
            <a:r>
              <a:rPr lang="en-US" sz="2900" spc="-15" dirty="0">
                <a:solidFill>
                  <a:srgbClr val="FFFFFF"/>
                </a:solidFill>
                <a:latin typeface="ClassicoURWMed"/>
                <a:cs typeface="Calibri"/>
              </a:rPr>
              <a:t>In the Office of Human Resources, provides one new position to support mental health assessments for police officers and sheriff's deputies</a:t>
            </a:r>
          </a:p>
          <a:p>
            <a:pPr marL="514350" indent="-502920">
              <a:spcBef>
                <a:spcPts val="1000"/>
              </a:spcBef>
              <a:buSzPct val="66292"/>
              <a:buFont typeface="Wingdings"/>
              <a:buChar char=""/>
              <a:tabLst>
                <a:tab pos="514984" algn="l"/>
                <a:tab pos="515620" algn="l"/>
              </a:tabLst>
            </a:pPr>
            <a:r>
              <a:rPr lang="en-US" sz="2900" spc="-15" dirty="0">
                <a:solidFill>
                  <a:srgbClr val="FFFFFF"/>
                </a:solidFill>
                <a:latin typeface="ClassicoURWMed"/>
                <a:cs typeface="Calibri"/>
              </a:rPr>
              <a:t>$800,000 in the Office of Emergency Management and Homeland Security for non-profit security grants for organizations at high risk of experiencing hate crimes</a:t>
            </a:r>
          </a:p>
          <a:p>
            <a:pPr marL="514350" indent="-502920">
              <a:spcBef>
                <a:spcPts val="1000"/>
              </a:spcBef>
              <a:buSzPct val="66292"/>
              <a:buFont typeface="Wingdings"/>
              <a:buChar char=""/>
              <a:tabLst>
                <a:tab pos="514984" algn="l"/>
                <a:tab pos="515620" algn="l"/>
              </a:tabLst>
            </a:pPr>
            <a:r>
              <a:rPr lang="en-US" sz="2900" spc="-15" dirty="0">
                <a:solidFill>
                  <a:srgbClr val="FFFFFF"/>
                </a:solidFill>
                <a:latin typeface="ClassicoURWMed"/>
                <a:cs typeface="Calibri"/>
              </a:rPr>
              <a:t>In the Department of Correction and Rehabilitation, eliminates administrative fees for participants in court related diversion programs including the Intervention Program for Substance Abusers and Alternative Community Services Programs and creates the bakery program to expand workforce development programming for inmates</a:t>
            </a:r>
          </a:p>
        </p:txBody>
      </p:sp>
      <p:sp>
        <p:nvSpPr>
          <p:cNvPr id="15" name="TextBox 14">
            <a:extLst>
              <a:ext uri="{FF2B5EF4-FFF2-40B4-BE49-F238E27FC236}">
                <a16:creationId xmlns:a16="http://schemas.microsoft.com/office/drawing/2014/main" id="{41AA88FF-0795-4B17-BA51-C878122F84E6}"/>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3779846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person, road&#10;&#10;Description automatically generated">
            <a:extLst>
              <a:ext uri="{FF2B5EF4-FFF2-40B4-BE49-F238E27FC236}">
                <a16:creationId xmlns:a16="http://schemas.microsoft.com/office/drawing/2014/main" id="{280FF320-6CC8-466B-B0E0-604D49D1A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50" y="0"/>
            <a:ext cx="7544423" cy="11308556"/>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29FA8C5D-43D8-4110-AE56-68114988B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12" name="object 5">
            <a:extLst>
              <a:ext uri="{FF2B5EF4-FFF2-40B4-BE49-F238E27FC236}">
                <a16:creationId xmlns:a16="http://schemas.microsoft.com/office/drawing/2014/main" id="{74BFB7F3-17D2-4C49-87EE-767A7F2FB413}"/>
              </a:ext>
            </a:extLst>
          </p:cNvPr>
          <p:cNvSpPr txBox="1"/>
          <p:nvPr/>
        </p:nvSpPr>
        <p:spPr>
          <a:xfrm>
            <a:off x="7080250" y="651273"/>
            <a:ext cx="13650799" cy="812402"/>
          </a:xfrm>
          <a:prstGeom prst="rect">
            <a:avLst/>
          </a:prstGeom>
        </p:spPr>
        <p:txBody>
          <a:bodyPr vert="horz" wrap="square" lIns="0" tIns="12065" rIns="0" bIns="0" rtlCol="0">
            <a:spAutoFit/>
          </a:bodyPr>
          <a:lstStyle/>
          <a:p>
            <a:pPr marL="12700">
              <a:spcBef>
                <a:spcPts val="95"/>
              </a:spcBef>
            </a:pPr>
            <a:r>
              <a:rPr lang="en-US" sz="5200" b="1">
                <a:solidFill>
                  <a:schemeClr val="bg1"/>
                </a:solidFill>
                <a:latin typeface="ClassicoURW"/>
                <a:cs typeface="ClassicoURW"/>
              </a:rPr>
              <a:t>Public Safety</a:t>
            </a:r>
            <a:endParaRPr sz="8250">
              <a:solidFill>
                <a:schemeClr val="bg1"/>
              </a:solidFill>
              <a:latin typeface="ClassicoURW"/>
              <a:cs typeface="ClassicoURW"/>
            </a:endParaRPr>
          </a:p>
        </p:txBody>
      </p:sp>
      <p:sp>
        <p:nvSpPr>
          <p:cNvPr id="13" name="object 6">
            <a:extLst>
              <a:ext uri="{FF2B5EF4-FFF2-40B4-BE49-F238E27FC236}">
                <a16:creationId xmlns:a16="http://schemas.microsoft.com/office/drawing/2014/main" id="{AD9DAFA9-ABBD-4604-86EA-B44B9EB62677}"/>
              </a:ext>
            </a:extLst>
          </p:cNvPr>
          <p:cNvSpPr txBox="1"/>
          <p:nvPr/>
        </p:nvSpPr>
        <p:spPr>
          <a:xfrm>
            <a:off x="7080249" y="1472379"/>
            <a:ext cx="12507799" cy="9211496"/>
          </a:xfrm>
          <a:prstGeom prst="rect">
            <a:avLst/>
          </a:prstGeom>
        </p:spPr>
        <p:txBody>
          <a:bodyPr vert="horz" wrap="square" lIns="0" tIns="222250" rIns="0" bIns="0" rtlCol="0">
            <a:spAutoFit/>
          </a:bodyPr>
          <a:lstStyle/>
          <a:p>
            <a:pPr marL="514350" indent="-502920">
              <a:spcBef>
                <a:spcPts val="1750"/>
              </a:spcBef>
              <a:buSzPct val="66292"/>
              <a:buFont typeface="Wingdings"/>
              <a:buChar char=""/>
              <a:tabLst>
                <a:tab pos="514984" algn="l"/>
                <a:tab pos="515620" algn="l"/>
              </a:tabLst>
            </a:pPr>
            <a:r>
              <a:rPr lang="en-US" sz="2900" spc="-15" dirty="0">
                <a:solidFill>
                  <a:srgbClr val="FFFFFF"/>
                </a:solidFill>
                <a:latin typeface="ClassicoURWMed"/>
                <a:cs typeface="ClassicoURWMed"/>
              </a:rPr>
              <a:t>Fire and Rescue Services </a:t>
            </a:r>
          </a:p>
          <a:p>
            <a:pPr marL="971550" lvl="1" indent="-502920">
              <a:spcBef>
                <a:spcPts val="1750"/>
              </a:spcBef>
              <a:buSzPct val="66292"/>
              <a:buFont typeface="Wingdings"/>
              <a:buChar char=""/>
              <a:tabLst>
                <a:tab pos="514984" algn="l"/>
                <a:tab pos="515620" algn="l"/>
              </a:tabLst>
            </a:pPr>
            <a:r>
              <a:rPr lang="en-US" sz="2900" spc="-15" dirty="0">
                <a:solidFill>
                  <a:srgbClr val="FFFFFF"/>
                </a:solidFill>
                <a:latin typeface="ClassicoURWMed"/>
                <a:cs typeface="ClassicoURWMed"/>
              </a:rPr>
              <a:t>Leverages funds from the State's Emergency Service Transporter Supplemental Payment Program to:</a:t>
            </a:r>
          </a:p>
          <a:p>
            <a:pPr marL="1428750" lvl="2" indent="-502920">
              <a:spcBef>
                <a:spcPts val="1750"/>
              </a:spcBef>
              <a:buSzPct val="66292"/>
              <a:buFont typeface="Wingdings"/>
              <a:buChar char=""/>
              <a:tabLst>
                <a:tab pos="514984" algn="l"/>
                <a:tab pos="515620" algn="l"/>
              </a:tabLst>
            </a:pPr>
            <a:r>
              <a:rPr lang="en-US" sz="2900" spc="-15" dirty="0">
                <a:solidFill>
                  <a:srgbClr val="FFFFFF"/>
                </a:solidFill>
                <a:latin typeface="ClassicoURWMed"/>
                <a:cs typeface="ClassicoURWMed"/>
              </a:rPr>
              <a:t>Expand the Mobile Integrated Health Program to address the needs of frequent 911 callers</a:t>
            </a:r>
          </a:p>
          <a:p>
            <a:pPr marL="1428750" lvl="2" indent="-502920">
              <a:spcBef>
                <a:spcPts val="1750"/>
              </a:spcBef>
              <a:buSzPct val="66292"/>
              <a:buFont typeface="Wingdings"/>
              <a:buChar char=""/>
              <a:tabLst>
                <a:tab pos="514984" algn="l"/>
                <a:tab pos="515620" algn="l"/>
              </a:tabLst>
            </a:pPr>
            <a:r>
              <a:rPr lang="en-US" sz="2900" spc="-15" dirty="0">
                <a:solidFill>
                  <a:srgbClr val="FFFFFF"/>
                </a:solidFill>
                <a:latin typeface="ClassicoURWMed"/>
                <a:cs typeface="ClassicoURWMed"/>
              </a:rPr>
              <a:t>Add a Paramedic Chase Car to Serve Silver Spring</a:t>
            </a:r>
          </a:p>
          <a:p>
            <a:pPr marL="1428750" lvl="2" indent="-502920">
              <a:spcBef>
                <a:spcPts val="1750"/>
              </a:spcBef>
              <a:buSzPct val="66292"/>
              <a:buFont typeface="Wingdings"/>
              <a:buChar char=""/>
              <a:tabLst>
                <a:tab pos="514984" algn="l"/>
                <a:tab pos="515620" algn="l"/>
              </a:tabLst>
            </a:pPr>
            <a:r>
              <a:rPr lang="en-US" sz="2900" spc="-15" dirty="0">
                <a:solidFill>
                  <a:srgbClr val="FFFFFF"/>
                </a:solidFill>
                <a:latin typeface="ClassicoURWMed"/>
                <a:cs typeface="ClassicoURWMed"/>
              </a:rPr>
              <a:t>Add career staffing at Sandy Spring Fire Station 40 to bolster volunteer staffing</a:t>
            </a:r>
          </a:p>
          <a:p>
            <a:pPr marL="1428750" lvl="2" indent="-502920">
              <a:spcBef>
                <a:spcPts val="1750"/>
              </a:spcBef>
              <a:buSzPct val="66292"/>
              <a:buFont typeface="Wingdings"/>
              <a:buChar char=""/>
              <a:tabLst>
                <a:tab pos="514984" algn="l"/>
                <a:tab pos="515620" algn="l"/>
              </a:tabLst>
            </a:pPr>
            <a:r>
              <a:rPr lang="en-US" sz="2900" spc="-15" dirty="0">
                <a:solidFill>
                  <a:srgbClr val="FFFFFF"/>
                </a:solidFill>
                <a:latin typeface="ClassicoURWMed"/>
                <a:cs typeface="ClassicoURWMed"/>
              </a:rPr>
              <a:t>Add an Emergency Medical Service (EMS) System Capacity Officer to balance emergency department loads</a:t>
            </a:r>
          </a:p>
          <a:p>
            <a:pPr marL="1428750" lvl="2" indent="-502920">
              <a:spcBef>
                <a:spcPts val="1750"/>
              </a:spcBef>
              <a:buSzPct val="66292"/>
              <a:buFont typeface="Wingdings"/>
              <a:buChar char=""/>
              <a:tabLst>
                <a:tab pos="514984" algn="l"/>
                <a:tab pos="515620" algn="l"/>
              </a:tabLst>
            </a:pPr>
            <a:r>
              <a:rPr lang="en-US" sz="2900" spc="-15" dirty="0">
                <a:solidFill>
                  <a:srgbClr val="FFFFFF"/>
                </a:solidFill>
                <a:latin typeface="ClassicoURWMed"/>
                <a:cs typeface="ClassicoURWMed"/>
              </a:rPr>
              <a:t>Add an EMS Duty Officer position to enhance medical supervision in the field</a:t>
            </a:r>
          </a:p>
          <a:p>
            <a:pPr marL="1428750" lvl="2" indent="-502920">
              <a:spcBef>
                <a:spcPts val="1750"/>
              </a:spcBef>
              <a:buSzPct val="66292"/>
              <a:buFont typeface="Wingdings"/>
              <a:buChar char=""/>
              <a:tabLst>
                <a:tab pos="514984" algn="l"/>
                <a:tab pos="515620" algn="l"/>
              </a:tabLst>
            </a:pPr>
            <a:r>
              <a:rPr lang="en-US" sz="2900" spc="-15" dirty="0">
                <a:solidFill>
                  <a:srgbClr val="FFFFFF"/>
                </a:solidFill>
                <a:latin typeface="ClassicoURWMed"/>
                <a:cs typeface="ClassicoURWMed"/>
              </a:rPr>
              <a:t>$1.65M for Local Volunteer Fire Departments to enhance EMS activities and infrastructure</a:t>
            </a:r>
          </a:p>
          <a:p>
            <a:pPr marL="1428750" lvl="2" indent="-502920">
              <a:spcBef>
                <a:spcPts val="1750"/>
              </a:spcBef>
              <a:buSzPct val="66292"/>
              <a:buFont typeface="Wingdings"/>
              <a:buChar char=""/>
              <a:tabLst>
                <a:tab pos="514984" algn="l"/>
                <a:tab pos="515620" algn="l"/>
              </a:tabLst>
            </a:pPr>
            <a:r>
              <a:rPr lang="en-US" sz="2900" spc="-15" dirty="0">
                <a:solidFill>
                  <a:srgbClr val="FFFFFF"/>
                </a:solidFill>
                <a:latin typeface="ClassicoURWMed"/>
                <a:cs typeface="Calibri"/>
              </a:rPr>
              <a:t>Funds two new positions to expand mental health services for fire and rescue personnel</a:t>
            </a:r>
            <a:endParaRPr lang="en-US" sz="2900" spc="-15" dirty="0">
              <a:solidFill>
                <a:srgbClr val="FFFFFF"/>
              </a:solidFill>
              <a:latin typeface="ClassicoURWMed"/>
              <a:cs typeface="ClassicoURWMed"/>
            </a:endParaRPr>
          </a:p>
        </p:txBody>
      </p:sp>
      <p:sp>
        <p:nvSpPr>
          <p:cNvPr id="14" name="TextBox 13">
            <a:extLst>
              <a:ext uri="{FF2B5EF4-FFF2-40B4-BE49-F238E27FC236}">
                <a16:creationId xmlns:a16="http://schemas.microsoft.com/office/drawing/2014/main" id="{67CDEA18-09B7-4EC7-BE3C-3E202321536A}"/>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3940378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D0364-2AB8-452E-BFA6-FDAF8995CC1D}"/>
              </a:ext>
            </a:extLst>
          </p:cNvPr>
          <p:cNvPicPr>
            <a:picLocks noChangeAspect="1"/>
          </p:cNvPicPr>
          <p:nvPr/>
        </p:nvPicPr>
        <p:blipFill>
          <a:blip r:embed="rId2"/>
          <a:stretch>
            <a:fillRect/>
          </a:stretch>
        </p:blipFill>
        <p:spPr>
          <a:xfrm>
            <a:off x="4108450" y="1082675"/>
            <a:ext cx="12184175" cy="4725059"/>
          </a:xfrm>
          <a:prstGeom prst="rect">
            <a:avLst/>
          </a:prstGeom>
        </p:spPr>
      </p:pic>
      <p:pic>
        <p:nvPicPr>
          <p:cNvPr id="5" name="Picture 4">
            <a:extLst>
              <a:ext uri="{FF2B5EF4-FFF2-40B4-BE49-F238E27FC236}">
                <a16:creationId xmlns:a16="http://schemas.microsoft.com/office/drawing/2014/main" id="{C8BE37AA-9D59-48BF-827C-F5162447A005}"/>
              </a:ext>
            </a:extLst>
          </p:cNvPr>
          <p:cNvPicPr>
            <a:picLocks noChangeAspect="1"/>
          </p:cNvPicPr>
          <p:nvPr/>
        </p:nvPicPr>
        <p:blipFill>
          <a:blip r:embed="rId3"/>
          <a:stretch>
            <a:fillRect/>
          </a:stretch>
        </p:blipFill>
        <p:spPr>
          <a:xfrm>
            <a:off x="4119033" y="6188075"/>
            <a:ext cx="12050807" cy="3810532"/>
          </a:xfrm>
          <a:prstGeom prst="rect">
            <a:avLst/>
          </a:prstGeom>
        </p:spPr>
      </p:pic>
    </p:spTree>
    <p:extLst>
      <p:ext uri="{BB962C8B-B14F-4D97-AF65-F5344CB8AC3E}">
        <p14:creationId xmlns:p14="http://schemas.microsoft.com/office/powerpoint/2010/main" val="1612337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floor, people&#10;&#10;Description automatically generated">
            <a:extLst>
              <a:ext uri="{FF2B5EF4-FFF2-40B4-BE49-F238E27FC236}">
                <a16:creationId xmlns:a16="http://schemas.microsoft.com/office/drawing/2014/main" id="{20E4B6D9-D61D-435A-9633-5445B5068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748" y="0"/>
            <a:ext cx="9225198" cy="11309350"/>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B1C32B6B-5E5A-44E4-9B4B-4DFCDCCE2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11" name="object 5">
            <a:extLst>
              <a:ext uri="{FF2B5EF4-FFF2-40B4-BE49-F238E27FC236}">
                <a16:creationId xmlns:a16="http://schemas.microsoft.com/office/drawing/2014/main" id="{69AE1BC0-9B47-4BB4-9473-D741072AFBCD}"/>
              </a:ext>
            </a:extLst>
          </p:cNvPr>
          <p:cNvSpPr txBox="1"/>
          <p:nvPr/>
        </p:nvSpPr>
        <p:spPr>
          <a:xfrm>
            <a:off x="7080250" y="410514"/>
            <a:ext cx="12507799" cy="957698"/>
          </a:xfrm>
          <a:prstGeom prst="rect">
            <a:avLst/>
          </a:prstGeom>
        </p:spPr>
        <p:txBody>
          <a:bodyPr vert="horz" wrap="square" lIns="0" tIns="12065" rIns="0" bIns="0" rtlCol="0">
            <a:spAutoFit/>
          </a:bodyPr>
          <a:lstStyle/>
          <a:p>
            <a:pPr marL="12700">
              <a:lnSpc>
                <a:spcPts val="8000"/>
              </a:lnSpc>
              <a:spcBef>
                <a:spcPts val="95"/>
              </a:spcBef>
            </a:pPr>
            <a:r>
              <a:rPr lang="en-US" sz="5200" b="1">
                <a:solidFill>
                  <a:schemeClr val="bg1"/>
                </a:solidFill>
                <a:latin typeface="ClassicoURW"/>
                <a:cs typeface="ClassicoURW"/>
              </a:rPr>
              <a:t>Community Partners</a:t>
            </a:r>
            <a:endParaRPr lang="en-US" sz="5200">
              <a:solidFill>
                <a:schemeClr val="bg1"/>
              </a:solidFill>
              <a:latin typeface="ClassicoURW"/>
              <a:cs typeface="ClassicoURW"/>
            </a:endParaRPr>
          </a:p>
        </p:txBody>
      </p:sp>
      <p:sp>
        <p:nvSpPr>
          <p:cNvPr id="12" name="object 6">
            <a:extLst>
              <a:ext uri="{FF2B5EF4-FFF2-40B4-BE49-F238E27FC236}">
                <a16:creationId xmlns:a16="http://schemas.microsoft.com/office/drawing/2014/main" id="{495A9210-3F36-41FE-9718-614DF0103D3F}"/>
              </a:ext>
            </a:extLst>
          </p:cNvPr>
          <p:cNvSpPr txBox="1"/>
          <p:nvPr/>
        </p:nvSpPr>
        <p:spPr>
          <a:xfrm>
            <a:off x="7080249" y="1302358"/>
            <a:ext cx="12507799" cy="8965275"/>
          </a:xfrm>
          <a:prstGeom prst="rect">
            <a:avLst/>
          </a:prstGeom>
        </p:spPr>
        <p:txBody>
          <a:bodyPr vert="horz" wrap="square" lIns="0" tIns="222250" rIns="0" bIns="0" rtlCol="0">
            <a:spAutoFit/>
          </a:bodyPr>
          <a:lstStyle/>
          <a:p>
            <a:pPr marL="514984" indent="-502920">
              <a:lnSpc>
                <a:spcPct val="100000"/>
              </a:lnSpc>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New Office of Grants Management is established</a:t>
            </a:r>
          </a:p>
          <a:p>
            <a:pPr marL="514984" indent="-502920">
              <a:lnSpc>
                <a:spcPct val="100000"/>
              </a:lnSpc>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Six percent inflationary adjustment for nonprofit service provider contracts across County government</a:t>
            </a:r>
          </a:p>
          <a:p>
            <a:pPr marL="514984" indent="-502920">
              <a:lnSpc>
                <a:spcPct val="100000"/>
              </a:lnSpc>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46 programs previously funded through Community Grants Non-Departmental Account budget moved to the base budgets of departments ($2.3 million)</a:t>
            </a:r>
          </a:p>
          <a:p>
            <a:pPr marL="514984" indent="-502920">
              <a:lnSpc>
                <a:spcPct val="100000"/>
              </a:lnSpc>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$8.2 million for community grants in the Community Grants Non-Departmental Account</a:t>
            </a:r>
          </a:p>
          <a:p>
            <a:pPr marL="514984" indent="-502920">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$3 million for capital cost sharing community grants</a:t>
            </a:r>
          </a:p>
          <a:p>
            <a:pPr marL="514984" indent="-502920">
              <a:lnSpc>
                <a:spcPct val="100000"/>
              </a:lnSpc>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Three broad buckets of funding for grants in FY23</a:t>
            </a:r>
          </a:p>
          <a:p>
            <a:pPr marL="972184" lvl="1" indent="-502920">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$750,000 - Nonprofit technical assistance and management support</a:t>
            </a:r>
          </a:p>
          <a:p>
            <a:pPr marL="972184" lvl="1" indent="-502920">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$750,000 - Children, youth, and family programs in underserved communities</a:t>
            </a:r>
          </a:p>
          <a:p>
            <a:pPr marL="972184" lvl="1" indent="-502920">
              <a:spcBef>
                <a:spcPts val="1750"/>
              </a:spcBef>
              <a:buSzPct val="66292"/>
              <a:buFont typeface="Wingdings"/>
              <a:buChar char=""/>
              <a:tabLst>
                <a:tab pos="514984" algn="l"/>
                <a:tab pos="515620" algn="l"/>
              </a:tabLst>
            </a:pPr>
            <a:r>
              <a:rPr lang="en-US" sz="3200" spc="-15">
                <a:solidFill>
                  <a:srgbClr val="FFFFFF"/>
                </a:solidFill>
                <a:latin typeface="ClassicoURWMed"/>
                <a:cs typeface="ClassicoURWMed"/>
              </a:rPr>
              <a:t>$500,000 for business district development grants</a:t>
            </a:r>
          </a:p>
        </p:txBody>
      </p:sp>
      <p:sp>
        <p:nvSpPr>
          <p:cNvPr id="13" name="TextBox 12">
            <a:extLst>
              <a:ext uri="{FF2B5EF4-FFF2-40B4-BE49-F238E27FC236}">
                <a16:creationId xmlns:a16="http://schemas.microsoft.com/office/drawing/2014/main" id="{C6471BA3-AAE2-46DB-B29F-B1D999E5F4AC}"/>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3861664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 parked outside of a building&#10;&#10;Description automatically generated with medium confidence">
            <a:extLst>
              <a:ext uri="{FF2B5EF4-FFF2-40B4-BE49-F238E27FC236}">
                <a16:creationId xmlns:a16="http://schemas.microsoft.com/office/drawing/2014/main" id="{0E23EADF-336E-4735-A4ED-D14003604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50" y="-21457"/>
            <a:ext cx="7344143" cy="11348565"/>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6F2B4754-8286-4048-AB82-35E89D55D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8" y="794"/>
            <a:ext cx="20104100" cy="11308556"/>
          </a:xfrm>
          <a:prstGeom prst="rect">
            <a:avLst/>
          </a:prstGeom>
        </p:spPr>
      </p:pic>
      <p:sp>
        <p:nvSpPr>
          <p:cNvPr id="13" name="object 5">
            <a:extLst>
              <a:ext uri="{FF2B5EF4-FFF2-40B4-BE49-F238E27FC236}">
                <a16:creationId xmlns:a16="http://schemas.microsoft.com/office/drawing/2014/main" id="{0339E347-C07E-47B9-8587-7244529CABF1}"/>
              </a:ext>
            </a:extLst>
          </p:cNvPr>
          <p:cNvSpPr txBox="1"/>
          <p:nvPr/>
        </p:nvSpPr>
        <p:spPr>
          <a:xfrm>
            <a:off x="7080250" y="641832"/>
            <a:ext cx="11871271" cy="1355243"/>
          </a:xfrm>
          <a:prstGeom prst="rect">
            <a:avLst/>
          </a:prstGeom>
        </p:spPr>
        <p:txBody>
          <a:bodyPr vert="horz" wrap="square" lIns="0" tIns="12065" rIns="0" bIns="0" rtlCol="0">
            <a:spAutoFit/>
          </a:bodyPr>
          <a:lstStyle/>
          <a:p>
            <a:pPr marL="12700">
              <a:lnSpc>
                <a:spcPts val="5200"/>
              </a:lnSpc>
              <a:spcBef>
                <a:spcPts val="95"/>
              </a:spcBef>
            </a:pPr>
            <a:r>
              <a:rPr lang="en-US" sz="5200" b="1">
                <a:solidFill>
                  <a:schemeClr val="bg1"/>
                </a:solidFill>
                <a:latin typeface="ClassicoURW"/>
                <a:cs typeface="ClassicoURW"/>
              </a:rPr>
              <a:t>Economic Development, Workforce Training, &amp; Montgomery College</a:t>
            </a:r>
            <a:endParaRPr lang="en-US" sz="5200">
              <a:solidFill>
                <a:schemeClr val="bg1"/>
              </a:solidFill>
              <a:latin typeface="ClassicoURW"/>
              <a:cs typeface="ClassicoURW"/>
            </a:endParaRPr>
          </a:p>
        </p:txBody>
      </p:sp>
      <p:sp>
        <p:nvSpPr>
          <p:cNvPr id="14" name="object 6">
            <a:extLst>
              <a:ext uri="{FF2B5EF4-FFF2-40B4-BE49-F238E27FC236}">
                <a16:creationId xmlns:a16="http://schemas.microsoft.com/office/drawing/2014/main" id="{BD9F7AF2-A338-4879-AA46-4A7C094FF5A2}"/>
              </a:ext>
            </a:extLst>
          </p:cNvPr>
          <p:cNvSpPr txBox="1"/>
          <p:nvPr/>
        </p:nvSpPr>
        <p:spPr>
          <a:xfrm>
            <a:off x="7080249" y="2027359"/>
            <a:ext cx="12507799" cy="6980116"/>
          </a:xfrm>
          <a:prstGeom prst="rect">
            <a:avLst/>
          </a:prstGeom>
        </p:spPr>
        <p:txBody>
          <a:bodyPr vert="horz" wrap="square" lIns="0" tIns="222250" rIns="0" bIns="0" rtlCol="0">
            <a:spAutoFit/>
          </a:bodyPr>
          <a:lstStyle/>
          <a:p>
            <a:pPr marL="514984" indent="-502920">
              <a:spcBef>
                <a:spcPts val="1750"/>
              </a:spcBef>
              <a:buSzPct val="66292"/>
              <a:buFont typeface="Wingdings"/>
              <a:buChar char=""/>
              <a:tabLst>
                <a:tab pos="514984" algn="l"/>
                <a:tab pos="515620" algn="l"/>
              </a:tabLst>
            </a:pPr>
            <a:r>
              <a:rPr lang="en-US" sz="2800" spc="-15" dirty="0">
                <a:solidFill>
                  <a:srgbClr val="FFFFFF"/>
                </a:solidFill>
                <a:latin typeface="ClassicoURWMed"/>
                <a:cs typeface="ClassicoURWMed"/>
              </a:rPr>
              <a:t>Fully funds Montgomery College’s budget request, including $3.3 million to establish the College’s East County Education Center</a:t>
            </a:r>
          </a:p>
          <a:p>
            <a:pPr marL="514984" indent="-502920">
              <a:spcBef>
                <a:spcPts val="1750"/>
              </a:spcBef>
              <a:buSzPct val="66292"/>
              <a:buFont typeface="Wingdings"/>
              <a:buChar char=""/>
              <a:tabLst>
                <a:tab pos="514984" algn="l"/>
                <a:tab pos="515620" algn="l"/>
              </a:tabLst>
            </a:pPr>
            <a:r>
              <a:rPr lang="en-US" sz="2800" spc="-15" dirty="0">
                <a:solidFill>
                  <a:srgbClr val="FFFFFF"/>
                </a:solidFill>
                <a:latin typeface="ClassicoURWMed"/>
                <a:cs typeface="ClassicoURWMed"/>
              </a:rPr>
              <a:t>$1.2 million increase for Montgomery County Economic Development Corporation </a:t>
            </a:r>
          </a:p>
          <a:p>
            <a:pPr marL="514984" indent="-502920">
              <a:spcBef>
                <a:spcPts val="1750"/>
              </a:spcBef>
              <a:buSzPct val="66292"/>
              <a:buFont typeface="Wingdings"/>
              <a:buChar char=""/>
              <a:tabLst>
                <a:tab pos="514984" algn="l"/>
                <a:tab pos="515620" algn="l"/>
              </a:tabLst>
            </a:pPr>
            <a:r>
              <a:rPr lang="en-US" sz="2800" spc="-15" dirty="0">
                <a:solidFill>
                  <a:srgbClr val="FFFFFF"/>
                </a:solidFill>
                <a:latin typeface="ClassicoURWMed"/>
                <a:cs typeface="ClassicoURWMed"/>
              </a:rPr>
              <a:t>$500,000 increase for the Conference and Visitors Bureau to attract visitors to the County and additional funds to compensate the organization for lagging hotel tax revenue</a:t>
            </a:r>
          </a:p>
          <a:p>
            <a:pPr marL="514984" indent="-502920">
              <a:spcBef>
                <a:spcPts val="1750"/>
              </a:spcBef>
              <a:buSzPct val="66292"/>
              <a:buFont typeface="Wingdings"/>
              <a:buChar char=""/>
              <a:tabLst>
                <a:tab pos="514984" algn="l"/>
                <a:tab pos="515620" algn="l"/>
              </a:tabLst>
            </a:pPr>
            <a:r>
              <a:rPr lang="en-US" sz="2800" spc="-15" dirty="0">
                <a:solidFill>
                  <a:srgbClr val="FFFFFF"/>
                </a:solidFill>
                <a:latin typeface="ClassicoURWMed"/>
                <a:cs typeface="ClassicoURWMed"/>
              </a:rPr>
              <a:t>$350,000 in new funding for WorkSource Montgomery to assist refugee and immigrant adults with professional development, skills training, and support services</a:t>
            </a:r>
          </a:p>
          <a:p>
            <a:pPr marL="514984" indent="-502920">
              <a:spcBef>
                <a:spcPts val="1750"/>
              </a:spcBef>
              <a:buSzPct val="66292"/>
              <a:buFont typeface="Wingdings"/>
              <a:buChar char=""/>
              <a:tabLst>
                <a:tab pos="514984" algn="l"/>
                <a:tab pos="515620" algn="l"/>
              </a:tabLst>
            </a:pPr>
            <a:r>
              <a:rPr lang="en-US" sz="2800" spc="-15" dirty="0">
                <a:solidFill>
                  <a:srgbClr val="FFFFFF"/>
                </a:solidFill>
                <a:latin typeface="ClassicoURWMed"/>
                <a:cs typeface="ClassicoURWMed"/>
              </a:rPr>
              <a:t>$317,000 in new funding for WorkSource Montgomery to provide skills to those exiting the correctional system</a:t>
            </a:r>
          </a:p>
          <a:p>
            <a:pPr marL="514984" indent="-502920">
              <a:spcBef>
                <a:spcPts val="1750"/>
              </a:spcBef>
              <a:buSzPct val="66292"/>
              <a:buFont typeface="Wingdings"/>
              <a:buChar char=""/>
              <a:tabLst>
                <a:tab pos="514984" algn="l"/>
                <a:tab pos="515620" algn="l"/>
              </a:tabLst>
            </a:pPr>
            <a:r>
              <a:rPr lang="en-US" sz="2800" spc="-15" dirty="0">
                <a:solidFill>
                  <a:srgbClr val="FFFFFF"/>
                </a:solidFill>
                <a:latin typeface="ClassicoURWMed"/>
                <a:cs typeface="ClassicoURWMed"/>
              </a:rPr>
              <a:t>$60,000 in new funding to WorkSource Montgomery for additional slots in the Summer RISE 2023 program</a:t>
            </a:r>
            <a:endParaRPr lang="en-US" sz="2900" spc="-15" dirty="0">
              <a:solidFill>
                <a:srgbClr val="FFFFFF"/>
              </a:solidFill>
              <a:latin typeface="ClassicoURWMed"/>
              <a:cs typeface="Calibri"/>
            </a:endParaRPr>
          </a:p>
        </p:txBody>
      </p:sp>
      <p:sp>
        <p:nvSpPr>
          <p:cNvPr id="15" name="TextBox 14">
            <a:extLst>
              <a:ext uri="{FF2B5EF4-FFF2-40B4-BE49-F238E27FC236}">
                <a16:creationId xmlns:a16="http://schemas.microsoft.com/office/drawing/2014/main" id="{AE404E20-56FC-4498-9F83-EE8A9D04C659}"/>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911476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at a podium&#10;&#10;Description automatically generated with medium confidence">
            <a:extLst>
              <a:ext uri="{FF2B5EF4-FFF2-40B4-BE49-F238E27FC236}">
                <a16:creationId xmlns:a16="http://schemas.microsoft.com/office/drawing/2014/main" id="{DE341517-B3F3-4605-839F-81634F3CC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350" y="-1"/>
            <a:ext cx="7899833" cy="11308555"/>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F68C8140-874E-41F5-829C-5C614C602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12" name="object 5">
            <a:extLst>
              <a:ext uri="{FF2B5EF4-FFF2-40B4-BE49-F238E27FC236}">
                <a16:creationId xmlns:a16="http://schemas.microsoft.com/office/drawing/2014/main" id="{E2524142-A435-4B2C-A059-23A5316F6993}"/>
              </a:ext>
            </a:extLst>
          </p:cNvPr>
          <p:cNvSpPr txBox="1"/>
          <p:nvPr/>
        </p:nvSpPr>
        <p:spPr>
          <a:xfrm>
            <a:off x="7080250" y="410514"/>
            <a:ext cx="15255010" cy="1666482"/>
          </a:xfrm>
          <a:prstGeom prst="rect">
            <a:avLst/>
          </a:prstGeom>
        </p:spPr>
        <p:txBody>
          <a:bodyPr vert="horz" wrap="square" lIns="0" tIns="12065" rIns="0" bIns="0" rtlCol="0">
            <a:spAutoFit/>
          </a:bodyPr>
          <a:lstStyle/>
          <a:p>
            <a:pPr marL="12700">
              <a:lnSpc>
                <a:spcPts val="8000"/>
              </a:lnSpc>
              <a:spcBef>
                <a:spcPts val="95"/>
              </a:spcBef>
            </a:pPr>
            <a:r>
              <a:rPr lang="en-US" sz="5200" b="1">
                <a:solidFill>
                  <a:schemeClr val="bg1"/>
                </a:solidFill>
                <a:latin typeface="ClassicoURW"/>
                <a:cs typeface="ClassicoURW"/>
              </a:rPr>
              <a:t>Other Enhancements</a:t>
            </a:r>
            <a:endParaRPr lang="en-US" sz="5200">
              <a:solidFill>
                <a:schemeClr val="bg1"/>
              </a:solidFill>
              <a:latin typeface="ClassicoURW"/>
              <a:cs typeface="ClassicoURW"/>
            </a:endParaRPr>
          </a:p>
          <a:p>
            <a:pPr marL="12700">
              <a:lnSpc>
                <a:spcPct val="100000"/>
              </a:lnSpc>
              <a:spcBef>
                <a:spcPts val="95"/>
              </a:spcBef>
            </a:pPr>
            <a:endParaRPr sz="4000">
              <a:solidFill>
                <a:schemeClr val="bg1"/>
              </a:solidFill>
              <a:latin typeface="ClassicoURW"/>
              <a:cs typeface="ClassicoURW"/>
            </a:endParaRPr>
          </a:p>
        </p:txBody>
      </p:sp>
      <p:sp>
        <p:nvSpPr>
          <p:cNvPr id="13" name="object 6">
            <a:extLst>
              <a:ext uri="{FF2B5EF4-FFF2-40B4-BE49-F238E27FC236}">
                <a16:creationId xmlns:a16="http://schemas.microsoft.com/office/drawing/2014/main" id="{39E47F8F-54B9-4DE8-B28E-5903C26D851C}"/>
              </a:ext>
            </a:extLst>
          </p:cNvPr>
          <p:cNvSpPr txBox="1"/>
          <p:nvPr/>
        </p:nvSpPr>
        <p:spPr>
          <a:xfrm>
            <a:off x="7080250" y="1461455"/>
            <a:ext cx="11430000" cy="7057060"/>
          </a:xfrm>
          <a:prstGeom prst="rect">
            <a:avLst/>
          </a:prstGeom>
        </p:spPr>
        <p:txBody>
          <a:bodyPr vert="horz" wrap="square" lIns="0" tIns="222250" rIns="0" bIns="0" rtlCol="0">
            <a:spAutoFit/>
          </a:bodyPr>
          <a:lstStyle/>
          <a:p>
            <a:pPr marL="514984" indent="-502920">
              <a:lnSpc>
                <a:spcPct val="100000"/>
              </a:lnSpc>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Maryland-National Capital Park and Planning Commission – total budget increase of $10.6 million ($180.7 million)</a:t>
            </a:r>
          </a:p>
          <a:p>
            <a:pPr marL="514984" indent="-502920">
              <a:lnSpc>
                <a:spcPct val="100000"/>
              </a:lnSpc>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WSSC Water – 6.5% rate increase per the Council’s Spending Affordability Guidelines</a:t>
            </a:r>
          </a:p>
          <a:p>
            <a:pPr marL="514984" indent="-502920">
              <a:lnSpc>
                <a:spcPct val="100000"/>
              </a:lnSpc>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Payments to Municipalities Budget increases by $8.1 million (including the consolidation of the Takoma Park Police Payment into this budget), to implement the newly negotiated agreement with municipalities on reimbursements of duplicative services</a:t>
            </a:r>
          </a:p>
          <a:p>
            <a:pPr marL="514984" indent="-502920">
              <a:lnSpc>
                <a:spcPct val="100000"/>
              </a:lnSpc>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Fully Funds the request of the County Council and Legislative Branch departments</a:t>
            </a:r>
          </a:p>
          <a:p>
            <a:pPr marL="514984" indent="-502920">
              <a:lnSpc>
                <a:spcPct val="100000"/>
              </a:lnSpc>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Adds funding to restore the Office of the People’s Counsel in the Legislative Branch</a:t>
            </a:r>
          </a:p>
        </p:txBody>
      </p:sp>
      <p:sp>
        <p:nvSpPr>
          <p:cNvPr id="14" name="TextBox 13">
            <a:extLst>
              <a:ext uri="{FF2B5EF4-FFF2-40B4-BE49-F238E27FC236}">
                <a16:creationId xmlns:a16="http://schemas.microsoft.com/office/drawing/2014/main" id="{BEFB80DC-1728-4FD4-8470-336AC9300ABC}"/>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3116264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text, indoor&#10;&#10;Description automatically generated">
            <a:extLst>
              <a:ext uri="{FF2B5EF4-FFF2-40B4-BE49-F238E27FC236}">
                <a16:creationId xmlns:a16="http://schemas.microsoft.com/office/drawing/2014/main" id="{F41692DF-2660-4BDF-8859-0F0496FF6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720513" cy="11308556"/>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FD4B250E-CE84-4AF4-9F42-EDB5E7985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8" name="object 5">
            <a:extLst>
              <a:ext uri="{FF2B5EF4-FFF2-40B4-BE49-F238E27FC236}">
                <a16:creationId xmlns:a16="http://schemas.microsoft.com/office/drawing/2014/main" id="{B456B15B-8EEE-4146-8708-3711583C6CBB}"/>
              </a:ext>
            </a:extLst>
          </p:cNvPr>
          <p:cNvSpPr txBox="1"/>
          <p:nvPr/>
        </p:nvSpPr>
        <p:spPr>
          <a:xfrm>
            <a:off x="7080250" y="651273"/>
            <a:ext cx="10134600" cy="812402"/>
          </a:xfrm>
          <a:prstGeom prst="rect">
            <a:avLst/>
          </a:prstGeom>
        </p:spPr>
        <p:txBody>
          <a:bodyPr vert="horz" wrap="square" lIns="0" tIns="12065" rIns="0" bIns="0" rtlCol="0">
            <a:spAutoFit/>
          </a:bodyPr>
          <a:lstStyle/>
          <a:p>
            <a:pPr marL="12700">
              <a:lnSpc>
                <a:spcPct val="100000"/>
              </a:lnSpc>
              <a:spcBef>
                <a:spcPts val="95"/>
              </a:spcBef>
            </a:pPr>
            <a:r>
              <a:rPr lang="en-US" sz="5200" b="1" dirty="0">
                <a:solidFill>
                  <a:schemeClr val="bg1"/>
                </a:solidFill>
                <a:latin typeface="ClassicoURW"/>
                <a:cs typeface="ClassicoURW"/>
              </a:rPr>
              <a:t>Community challenges</a:t>
            </a:r>
            <a:endParaRPr sz="5200" dirty="0">
              <a:solidFill>
                <a:schemeClr val="bg1"/>
              </a:solidFill>
              <a:latin typeface="ClassicoURW"/>
              <a:cs typeface="ClassicoURW"/>
            </a:endParaRPr>
          </a:p>
        </p:txBody>
      </p:sp>
      <p:sp>
        <p:nvSpPr>
          <p:cNvPr id="10" name="object 6">
            <a:extLst>
              <a:ext uri="{FF2B5EF4-FFF2-40B4-BE49-F238E27FC236}">
                <a16:creationId xmlns:a16="http://schemas.microsoft.com/office/drawing/2014/main" id="{6439F54E-589E-44A0-A332-A62D821ECBA0}"/>
              </a:ext>
            </a:extLst>
          </p:cNvPr>
          <p:cNvSpPr txBox="1"/>
          <p:nvPr/>
        </p:nvSpPr>
        <p:spPr>
          <a:xfrm>
            <a:off x="7080249" y="1505818"/>
            <a:ext cx="12540399" cy="6987810"/>
          </a:xfrm>
          <a:prstGeom prst="rect">
            <a:avLst/>
          </a:prstGeom>
        </p:spPr>
        <p:txBody>
          <a:bodyPr vert="horz" wrap="square" lIns="0" tIns="222250" rIns="0" bIns="0" rtlCol="0">
            <a:spAutoFit/>
          </a:bodyPr>
          <a:lstStyle/>
          <a:p>
            <a:pPr marL="527685" indent="-502920">
              <a:lnSpc>
                <a:spcPct val="100000"/>
              </a:lnSpc>
              <a:spcBef>
                <a:spcPts val="1585"/>
              </a:spcBef>
              <a:buSzPct val="66292"/>
              <a:buFont typeface="Wingdings"/>
              <a:buChar char=""/>
              <a:tabLst>
                <a:tab pos="527685" algn="l"/>
                <a:tab pos="528320" algn="l"/>
              </a:tabLst>
            </a:pPr>
            <a:r>
              <a:rPr lang="en-US" sz="3200" b="0" dirty="0">
                <a:solidFill>
                  <a:srgbClr val="FFFFFF"/>
                </a:solidFill>
                <a:latin typeface="ClassicoURWMed"/>
                <a:cs typeface="ClassicoURWMed"/>
              </a:rPr>
              <a:t>Over two years of COVID-19</a:t>
            </a:r>
            <a:endParaRPr lang="en-US" sz="3200" dirty="0">
              <a:latin typeface="ClassicoURWMed"/>
              <a:cs typeface="ClassicoURWMed"/>
            </a:endParaRPr>
          </a:p>
          <a:p>
            <a:pPr marL="527685" indent="-502920">
              <a:lnSpc>
                <a:spcPct val="100000"/>
              </a:lnSpc>
              <a:spcBef>
                <a:spcPts val="1485"/>
              </a:spcBef>
              <a:buSzPct val="66292"/>
              <a:buFont typeface="Wingdings"/>
              <a:buChar char=""/>
              <a:tabLst>
                <a:tab pos="527685" algn="l"/>
                <a:tab pos="528320" algn="l"/>
              </a:tabLst>
            </a:pPr>
            <a:r>
              <a:rPr lang="en-US" sz="3200" b="0" spc="-30" dirty="0">
                <a:solidFill>
                  <a:srgbClr val="FFFFFF"/>
                </a:solidFill>
                <a:latin typeface="ClassicoURWMed"/>
                <a:cs typeface="ClassicoURWMed"/>
              </a:rPr>
              <a:t>Multiple declared states</a:t>
            </a:r>
            <a:r>
              <a:rPr lang="en-US" sz="3200" b="0" spc="-15" dirty="0">
                <a:solidFill>
                  <a:srgbClr val="FFFFFF"/>
                </a:solidFill>
                <a:latin typeface="ClassicoURWMed"/>
                <a:cs typeface="ClassicoURWMed"/>
              </a:rPr>
              <a:t> </a:t>
            </a:r>
            <a:r>
              <a:rPr lang="en-US" sz="3200" b="0" dirty="0">
                <a:solidFill>
                  <a:srgbClr val="FFFFFF"/>
                </a:solidFill>
                <a:latin typeface="ClassicoURWMed"/>
                <a:cs typeface="ClassicoURWMed"/>
              </a:rPr>
              <a:t>of</a:t>
            </a:r>
            <a:r>
              <a:rPr lang="en-US" sz="3200" b="0" spc="-10" dirty="0">
                <a:solidFill>
                  <a:srgbClr val="FFFFFF"/>
                </a:solidFill>
                <a:latin typeface="ClassicoURWMed"/>
                <a:cs typeface="ClassicoURWMed"/>
              </a:rPr>
              <a:t> </a:t>
            </a:r>
            <a:r>
              <a:rPr lang="en-US" sz="3200" b="0" dirty="0">
                <a:solidFill>
                  <a:srgbClr val="FFFFFF"/>
                </a:solidFill>
                <a:latin typeface="ClassicoURWMed"/>
                <a:cs typeface="ClassicoURWMed"/>
              </a:rPr>
              <a:t>emergency in Maryland since March 2020</a:t>
            </a:r>
            <a:endParaRPr lang="en-US" sz="3200" dirty="0">
              <a:latin typeface="ClassicoURWMed"/>
              <a:cs typeface="ClassicoURWMed"/>
            </a:endParaRPr>
          </a:p>
          <a:p>
            <a:pPr marL="527685" indent="-502920">
              <a:lnSpc>
                <a:spcPct val="100000"/>
              </a:lnSpc>
              <a:spcBef>
                <a:spcPts val="1490"/>
              </a:spcBef>
              <a:buSzPct val="66292"/>
              <a:buFont typeface="Wingdings"/>
              <a:buChar char=""/>
              <a:tabLst>
                <a:tab pos="527685" algn="l"/>
                <a:tab pos="528320" algn="l"/>
              </a:tabLst>
            </a:pPr>
            <a:r>
              <a:rPr lang="en-US" sz="3200" b="0" dirty="0">
                <a:solidFill>
                  <a:srgbClr val="FFFFFF"/>
                </a:solidFill>
                <a:latin typeface="ClassicoURWMed"/>
                <a:cs typeface="ClassicoURWMed"/>
              </a:rPr>
              <a:t>Nearly 2,000</a:t>
            </a:r>
            <a:r>
              <a:rPr lang="en-US" sz="3200" b="0" spc="-15" dirty="0">
                <a:solidFill>
                  <a:srgbClr val="FFFFFF"/>
                </a:solidFill>
                <a:latin typeface="ClassicoURWMed"/>
                <a:cs typeface="ClassicoURWMed"/>
              </a:rPr>
              <a:t> </a:t>
            </a:r>
            <a:r>
              <a:rPr lang="en-US" sz="3200" b="0" spc="-10" dirty="0">
                <a:solidFill>
                  <a:srgbClr val="FFFFFF"/>
                </a:solidFill>
                <a:latin typeface="ClassicoURWMed"/>
                <a:cs typeface="ClassicoURWMed"/>
              </a:rPr>
              <a:t>lives </a:t>
            </a:r>
            <a:r>
              <a:rPr lang="en-US" sz="3200" b="0" spc="5" dirty="0">
                <a:solidFill>
                  <a:srgbClr val="FFFFFF"/>
                </a:solidFill>
                <a:latin typeface="ClassicoURWMed"/>
                <a:cs typeface="ClassicoURWMed"/>
              </a:rPr>
              <a:t>lost in the County</a:t>
            </a:r>
            <a:endParaRPr lang="en-US" sz="3200" dirty="0">
              <a:latin typeface="ClassicoURWMed"/>
              <a:cs typeface="ClassicoURWMed"/>
            </a:endParaRPr>
          </a:p>
          <a:p>
            <a:pPr marL="527685" indent="-502920">
              <a:lnSpc>
                <a:spcPct val="100000"/>
              </a:lnSpc>
              <a:spcBef>
                <a:spcPts val="1485"/>
              </a:spcBef>
              <a:buSzPct val="66292"/>
              <a:buFont typeface="Wingdings"/>
              <a:buChar char=""/>
              <a:tabLst>
                <a:tab pos="527685" algn="l"/>
                <a:tab pos="528320" algn="l"/>
              </a:tabLst>
            </a:pPr>
            <a:r>
              <a:rPr lang="en-US" sz="3200" b="0" dirty="0">
                <a:solidFill>
                  <a:srgbClr val="FFFFFF"/>
                </a:solidFill>
                <a:latin typeface="ClassicoURWMed"/>
                <a:cs typeface="ClassicoURWMed"/>
              </a:rPr>
              <a:t>Over 165,000 cases of COVID-19 in the County</a:t>
            </a:r>
          </a:p>
          <a:p>
            <a:pPr marL="527685" indent="-502920">
              <a:lnSpc>
                <a:spcPct val="100000"/>
              </a:lnSpc>
              <a:spcBef>
                <a:spcPts val="1485"/>
              </a:spcBef>
              <a:buSzPct val="66292"/>
              <a:buFont typeface="Wingdings"/>
              <a:buChar char=""/>
              <a:tabLst>
                <a:tab pos="527685" algn="l"/>
                <a:tab pos="528320" algn="l"/>
              </a:tabLst>
            </a:pPr>
            <a:r>
              <a:rPr lang="en-US" sz="3200" dirty="0">
                <a:solidFill>
                  <a:srgbClr val="FFFFFF"/>
                </a:solidFill>
                <a:latin typeface="ClassicoURWMed"/>
                <a:cs typeface="ClassicoURWMed"/>
              </a:rPr>
              <a:t>Increased needs for assistance for individuals, families, and businesses</a:t>
            </a:r>
          </a:p>
          <a:p>
            <a:pPr marL="527685" indent="-502920">
              <a:lnSpc>
                <a:spcPct val="100000"/>
              </a:lnSpc>
              <a:spcBef>
                <a:spcPts val="1485"/>
              </a:spcBef>
              <a:buSzPct val="66292"/>
              <a:buFont typeface="Wingdings"/>
              <a:buChar char=""/>
              <a:tabLst>
                <a:tab pos="527685" algn="l"/>
                <a:tab pos="528320" algn="l"/>
              </a:tabLst>
            </a:pPr>
            <a:r>
              <a:rPr lang="en-US" sz="3200" dirty="0">
                <a:solidFill>
                  <a:srgbClr val="FFFFFF"/>
                </a:solidFill>
                <a:latin typeface="ClassicoURWMed"/>
                <a:cs typeface="ClassicoURWMed"/>
              </a:rPr>
              <a:t>Unprecedented levels of student learning loss due to pandemic related educational disruptions, especially among lower income and minority students</a:t>
            </a:r>
          </a:p>
          <a:p>
            <a:pPr marL="527685" indent="-502920">
              <a:lnSpc>
                <a:spcPct val="100000"/>
              </a:lnSpc>
              <a:spcBef>
                <a:spcPts val="1485"/>
              </a:spcBef>
              <a:buSzPct val="66292"/>
              <a:buFont typeface="Wingdings"/>
              <a:buChar char=""/>
              <a:tabLst>
                <a:tab pos="527685" algn="l"/>
                <a:tab pos="528320" algn="l"/>
              </a:tabLst>
            </a:pPr>
            <a:r>
              <a:rPr lang="en-US" sz="3200" dirty="0">
                <a:solidFill>
                  <a:srgbClr val="FFFFFF"/>
                </a:solidFill>
                <a:latin typeface="ClassicoURWMed"/>
                <a:cs typeface="ClassicoURWMed"/>
              </a:rPr>
              <a:t>Skilled labor shortages and supply chain disruptions</a:t>
            </a:r>
          </a:p>
          <a:p>
            <a:pPr marL="527685" indent="-502920">
              <a:lnSpc>
                <a:spcPct val="100000"/>
              </a:lnSpc>
              <a:spcBef>
                <a:spcPts val="1485"/>
              </a:spcBef>
              <a:buSzPct val="66292"/>
              <a:buFont typeface="Wingdings"/>
              <a:buChar char=""/>
              <a:tabLst>
                <a:tab pos="527685" algn="l"/>
                <a:tab pos="528320" algn="l"/>
              </a:tabLst>
            </a:pPr>
            <a:r>
              <a:rPr lang="en-US" sz="3200" dirty="0">
                <a:solidFill>
                  <a:srgbClr val="FFFFFF"/>
                </a:solidFill>
                <a:latin typeface="ClassicoURWMed"/>
                <a:cs typeface="ClassicoURWMed"/>
              </a:rPr>
              <a:t>High inflation and cost increases as a result of worldwide shortages and labor market pressures</a:t>
            </a:r>
            <a:endParaRPr lang="en-US" sz="3200" dirty="0">
              <a:latin typeface="ClassicoURWMed"/>
              <a:cs typeface="ClassicoURWMed"/>
            </a:endParaRPr>
          </a:p>
        </p:txBody>
      </p:sp>
      <p:sp>
        <p:nvSpPr>
          <p:cNvPr id="11" name="TextBox 10">
            <a:extLst>
              <a:ext uri="{FF2B5EF4-FFF2-40B4-BE49-F238E27FC236}">
                <a16:creationId xmlns:a16="http://schemas.microsoft.com/office/drawing/2014/main" id="{0B3E0215-7E16-4D50-96FC-AF1E949A13D8}"/>
              </a:ext>
            </a:extLst>
          </p:cNvPr>
          <p:cNvSpPr txBox="1"/>
          <p:nvPr/>
        </p:nvSpPr>
        <p:spPr>
          <a:xfrm>
            <a:off x="5969850" y="10698781"/>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t a street market&#10;&#10;Description automatically generated with medium confidence">
            <a:extLst>
              <a:ext uri="{FF2B5EF4-FFF2-40B4-BE49-F238E27FC236}">
                <a16:creationId xmlns:a16="http://schemas.microsoft.com/office/drawing/2014/main" id="{D17C339F-D9E3-4DEF-8893-2958B8CF6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1"/>
            <a:ext cx="9466876" cy="11308555"/>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104DE644-1321-4F12-925C-F30BA9B91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05" y="794"/>
            <a:ext cx="20104100" cy="11308556"/>
          </a:xfrm>
          <a:prstGeom prst="rect">
            <a:avLst/>
          </a:prstGeom>
        </p:spPr>
      </p:pic>
      <p:sp>
        <p:nvSpPr>
          <p:cNvPr id="12" name="object 5">
            <a:extLst>
              <a:ext uri="{FF2B5EF4-FFF2-40B4-BE49-F238E27FC236}">
                <a16:creationId xmlns:a16="http://schemas.microsoft.com/office/drawing/2014/main" id="{23CB875B-4E84-4381-8400-1EE7F598C848}"/>
              </a:ext>
            </a:extLst>
          </p:cNvPr>
          <p:cNvSpPr txBox="1"/>
          <p:nvPr/>
        </p:nvSpPr>
        <p:spPr>
          <a:xfrm>
            <a:off x="7080250" y="651273"/>
            <a:ext cx="5068293" cy="812402"/>
          </a:xfrm>
          <a:prstGeom prst="rect">
            <a:avLst/>
          </a:prstGeom>
        </p:spPr>
        <p:txBody>
          <a:bodyPr vert="horz" wrap="square" lIns="0" tIns="12065" rIns="0" bIns="0" rtlCol="0">
            <a:spAutoFit/>
          </a:bodyPr>
          <a:lstStyle/>
          <a:p>
            <a:pPr marL="12700">
              <a:lnSpc>
                <a:spcPct val="100000"/>
              </a:lnSpc>
              <a:spcBef>
                <a:spcPts val="95"/>
              </a:spcBef>
            </a:pPr>
            <a:r>
              <a:rPr lang="en-US" sz="5200" b="1" dirty="0">
                <a:solidFill>
                  <a:schemeClr val="bg1">
                    <a:lumMod val="95000"/>
                  </a:schemeClr>
                </a:solidFill>
                <a:latin typeface="ClassicoURW"/>
                <a:cs typeface="ClassicoURW"/>
              </a:rPr>
              <a:t>Addressing Needs</a:t>
            </a:r>
            <a:endParaRPr lang="en-US" sz="5200" dirty="0">
              <a:solidFill>
                <a:schemeClr val="bg1">
                  <a:lumMod val="95000"/>
                </a:schemeClr>
              </a:solidFill>
              <a:latin typeface="ClassicoURW"/>
              <a:cs typeface="ClassicoURW"/>
            </a:endParaRPr>
          </a:p>
        </p:txBody>
      </p:sp>
      <p:sp>
        <p:nvSpPr>
          <p:cNvPr id="13" name="object 6">
            <a:extLst>
              <a:ext uri="{FF2B5EF4-FFF2-40B4-BE49-F238E27FC236}">
                <a16:creationId xmlns:a16="http://schemas.microsoft.com/office/drawing/2014/main" id="{1A981CF1-32DD-4D48-8C53-9B8F95E57441}"/>
              </a:ext>
            </a:extLst>
          </p:cNvPr>
          <p:cNvSpPr txBox="1"/>
          <p:nvPr/>
        </p:nvSpPr>
        <p:spPr>
          <a:xfrm>
            <a:off x="7080249" y="1497948"/>
            <a:ext cx="12540399" cy="8749831"/>
          </a:xfrm>
          <a:prstGeom prst="rect">
            <a:avLst/>
          </a:prstGeom>
        </p:spPr>
        <p:txBody>
          <a:bodyPr vert="horz" wrap="square" lIns="0" tIns="222250" rIns="0" bIns="0" rtlCol="0">
            <a:spAutoFit/>
          </a:bodyPr>
          <a:lstStyle/>
          <a:p>
            <a:pPr marL="514984" indent="-502920">
              <a:lnSpc>
                <a:spcPct val="100000"/>
              </a:lnSpc>
              <a:spcBef>
                <a:spcPts val="1750"/>
              </a:spcBef>
              <a:buSzPct val="66292"/>
              <a:buFont typeface="Wingdings"/>
              <a:buChar char=""/>
              <a:tabLst>
                <a:tab pos="514984" algn="l"/>
                <a:tab pos="515620" algn="l"/>
              </a:tabLst>
            </a:pPr>
            <a:r>
              <a:rPr lang="en-US" sz="3100" b="0" spc="-15" dirty="0">
                <a:solidFill>
                  <a:srgbClr val="FFFFFF"/>
                </a:solidFill>
                <a:latin typeface="ClassicoURWMed"/>
                <a:cs typeface="ClassicoURWMed"/>
              </a:rPr>
              <a:t>Tax revenues out-performing estimates for FY21 and FY22, and FY23 tax revenues revised upward </a:t>
            </a:r>
          </a:p>
          <a:p>
            <a:pPr marL="514984" indent="-502920">
              <a:lnSpc>
                <a:spcPct val="100000"/>
              </a:lnSpc>
              <a:spcBef>
                <a:spcPts val="1750"/>
              </a:spcBef>
              <a:buSzPct val="66292"/>
              <a:buFont typeface="Wingdings"/>
              <a:buChar char=""/>
              <a:tabLst>
                <a:tab pos="514984" algn="l"/>
                <a:tab pos="515620" algn="l"/>
              </a:tabLst>
            </a:pPr>
            <a:r>
              <a:rPr lang="en-US" sz="3100" b="0" spc="-15" dirty="0">
                <a:solidFill>
                  <a:srgbClr val="FFFFFF"/>
                </a:solidFill>
                <a:latin typeface="ClassicoURWMed"/>
                <a:cs typeface="ClassicoURWMed"/>
              </a:rPr>
              <a:t>Fully funds the County’s 10 percent reserve policy</a:t>
            </a:r>
          </a:p>
          <a:p>
            <a:pPr marL="514984" indent="-502920">
              <a:lnSpc>
                <a:spcPct val="100000"/>
              </a:lnSpc>
              <a:spcBef>
                <a:spcPts val="1750"/>
              </a:spcBef>
              <a:buSzPct val="66292"/>
              <a:buFont typeface="Wingdings"/>
              <a:buChar char=""/>
              <a:tabLst>
                <a:tab pos="514984" algn="l"/>
                <a:tab pos="515620" algn="l"/>
              </a:tabLst>
            </a:pPr>
            <a:r>
              <a:rPr lang="en-US" sz="3100" spc="-15" dirty="0">
                <a:solidFill>
                  <a:srgbClr val="FFFFFF"/>
                </a:solidFill>
                <a:latin typeface="ClassicoURWMed"/>
                <a:cs typeface="ClassicoURWMed"/>
              </a:rPr>
              <a:t>Applies Racial Equity and Climate Change Lenses that are reflected in decisions throughout the budget</a:t>
            </a:r>
            <a:endParaRPr lang="en-US" sz="3100" b="0" spc="-15" dirty="0">
              <a:solidFill>
                <a:srgbClr val="FFFFFF"/>
              </a:solidFill>
              <a:latin typeface="ClassicoURWMed"/>
              <a:cs typeface="ClassicoURWMed"/>
            </a:endParaRPr>
          </a:p>
          <a:p>
            <a:pPr marL="514984" indent="-502920">
              <a:lnSpc>
                <a:spcPct val="100000"/>
              </a:lnSpc>
              <a:spcBef>
                <a:spcPts val="1750"/>
              </a:spcBef>
              <a:buSzPct val="66292"/>
              <a:buFont typeface="Wingdings"/>
              <a:buChar char=""/>
              <a:tabLst>
                <a:tab pos="514984" algn="l"/>
                <a:tab pos="515620" algn="l"/>
              </a:tabLst>
            </a:pPr>
            <a:r>
              <a:rPr lang="en-US" sz="3100" spc="-15" dirty="0">
                <a:solidFill>
                  <a:srgbClr val="FFFFFF"/>
                </a:solidFill>
                <a:latin typeface="ClassicoURWMed"/>
                <a:cs typeface="ClassicoURWMed"/>
              </a:rPr>
              <a:t>Record Funding for Montgomery County Public Schools and significant programmatic enhancements in County Departments that support children</a:t>
            </a:r>
          </a:p>
          <a:p>
            <a:pPr marL="514984" indent="-502920">
              <a:lnSpc>
                <a:spcPct val="100000"/>
              </a:lnSpc>
              <a:spcBef>
                <a:spcPts val="1750"/>
              </a:spcBef>
              <a:buSzPct val="66292"/>
              <a:buFont typeface="Wingdings"/>
              <a:buChar char=""/>
              <a:tabLst>
                <a:tab pos="514984" algn="l"/>
                <a:tab pos="515620" algn="l"/>
              </a:tabLst>
            </a:pPr>
            <a:r>
              <a:rPr lang="en-US" sz="3100" spc="-15" dirty="0">
                <a:solidFill>
                  <a:srgbClr val="FFFFFF"/>
                </a:solidFill>
                <a:latin typeface="ClassicoURWMed"/>
                <a:cs typeface="ClassicoURWMed"/>
              </a:rPr>
              <a:t>Fully Funds Montgomery College’s request for funding, including $3.3 million for an East County education center </a:t>
            </a:r>
          </a:p>
          <a:p>
            <a:pPr marL="514984" indent="-502920">
              <a:lnSpc>
                <a:spcPct val="100000"/>
              </a:lnSpc>
              <a:spcBef>
                <a:spcPts val="1750"/>
              </a:spcBef>
              <a:buSzPct val="66292"/>
              <a:buFont typeface="Wingdings"/>
              <a:buChar char=""/>
              <a:tabLst>
                <a:tab pos="514984" algn="l"/>
                <a:tab pos="515620" algn="l"/>
              </a:tabLst>
            </a:pPr>
            <a:r>
              <a:rPr lang="en-US" sz="3100" spc="-15" dirty="0">
                <a:solidFill>
                  <a:srgbClr val="FFFFFF"/>
                </a:solidFill>
                <a:latin typeface="ClassicoURWMed"/>
                <a:cs typeface="ClassicoURWMed"/>
              </a:rPr>
              <a:t>Record funding for climate change initiatives</a:t>
            </a:r>
          </a:p>
          <a:p>
            <a:pPr marL="514984" indent="-502920">
              <a:lnSpc>
                <a:spcPct val="100000"/>
              </a:lnSpc>
              <a:spcBef>
                <a:spcPts val="1750"/>
              </a:spcBef>
              <a:buSzPct val="66292"/>
              <a:buFont typeface="Wingdings"/>
              <a:buChar char=""/>
              <a:tabLst>
                <a:tab pos="514984" algn="l"/>
                <a:tab pos="515620" algn="l"/>
              </a:tabLst>
            </a:pPr>
            <a:r>
              <a:rPr lang="en-US" sz="3100" spc="-15" dirty="0">
                <a:solidFill>
                  <a:srgbClr val="FFFFFF"/>
                </a:solidFill>
                <a:latin typeface="ClassicoURWMed"/>
                <a:cs typeface="ClassicoURWMed"/>
              </a:rPr>
              <a:t>Record funding for affordable housing projects</a:t>
            </a:r>
          </a:p>
          <a:p>
            <a:pPr marL="514984" indent="-502920">
              <a:lnSpc>
                <a:spcPct val="100000"/>
              </a:lnSpc>
              <a:spcBef>
                <a:spcPts val="1750"/>
              </a:spcBef>
              <a:buSzPct val="66292"/>
              <a:buFont typeface="Wingdings"/>
              <a:buChar char=""/>
              <a:tabLst>
                <a:tab pos="514984" algn="l"/>
                <a:tab pos="515620" algn="l"/>
              </a:tabLst>
            </a:pPr>
            <a:r>
              <a:rPr lang="en-US" sz="3100" spc="-15" dirty="0">
                <a:solidFill>
                  <a:srgbClr val="FFFFFF"/>
                </a:solidFill>
                <a:latin typeface="ClassicoURWMed"/>
                <a:cs typeface="ClassicoURWMed"/>
              </a:rPr>
              <a:t>Significant enhancements for individuals and families to create food security, financial and housing stability, and more inclusive prosperity</a:t>
            </a:r>
          </a:p>
          <a:p>
            <a:pPr marL="514984" indent="-502920">
              <a:lnSpc>
                <a:spcPct val="100000"/>
              </a:lnSpc>
              <a:spcBef>
                <a:spcPts val="1750"/>
              </a:spcBef>
              <a:buSzPct val="66292"/>
              <a:buFont typeface="Wingdings"/>
              <a:buChar char=""/>
              <a:tabLst>
                <a:tab pos="514984" algn="l"/>
                <a:tab pos="515620" algn="l"/>
              </a:tabLst>
            </a:pPr>
            <a:r>
              <a:rPr lang="en-US" sz="3100" spc="-15" dirty="0">
                <a:solidFill>
                  <a:srgbClr val="FFFFFF"/>
                </a:solidFill>
                <a:latin typeface="ClassicoURWMed"/>
                <a:cs typeface="ClassicoURWMed"/>
              </a:rPr>
              <a:t>Additional investments in economic development and workforce training</a:t>
            </a:r>
          </a:p>
        </p:txBody>
      </p:sp>
      <p:sp>
        <p:nvSpPr>
          <p:cNvPr id="11" name="TextBox 10">
            <a:extLst>
              <a:ext uri="{FF2B5EF4-FFF2-40B4-BE49-F238E27FC236}">
                <a16:creationId xmlns:a16="http://schemas.microsoft.com/office/drawing/2014/main" id="{61A7A3C5-305A-4961-96BA-31A3E0214F65}"/>
              </a:ext>
            </a:extLst>
          </p:cNvPr>
          <p:cNvSpPr txBox="1"/>
          <p:nvPr/>
        </p:nvSpPr>
        <p:spPr>
          <a:xfrm>
            <a:off x="5969850" y="10698781"/>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2826686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513" y="0"/>
            <a:ext cx="20099073" cy="11309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AE6945D-D38E-4E2B-BD9B-B3B58EAEE207}"/>
              </a:ext>
            </a:extLst>
          </p:cNvPr>
          <p:cNvPicPr>
            <a:picLocks noChangeAspect="1"/>
          </p:cNvPicPr>
          <p:nvPr/>
        </p:nvPicPr>
        <p:blipFill rotWithShape="1">
          <a:blip r:embed="rId2"/>
          <a:srcRect b="11"/>
          <a:stretch/>
        </p:blipFill>
        <p:spPr>
          <a:xfrm>
            <a:off x="20" y="2114"/>
            <a:ext cx="20104080" cy="11307236"/>
          </a:xfrm>
          <a:prstGeom prst="rect">
            <a:avLst/>
          </a:prstGeom>
        </p:spPr>
      </p:pic>
    </p:spTree>
    <p:extLst>
      <p:ext uri="{BB962C8B-B14F-4D97-AF65-F5344CB8AC3E}">
        <p14:creationId xmlns:p14="http://schemas.microsoft.com/office/powerpoint/2010/main" val="3841945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513" y="0"/>
            <a:ext cx="20099073" cy="11309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45F4ABB-83B2-4A95-B499-A57CC1B2363D}"/>
              </a:ext>
            </a:extLst>
          </p:cNvPr>
          <p:cNvPicPr>
            <a:picLocks noChangeAspect="1"/>
          </p:cNvPicPr>
          <p:nvPr/>
        </p:nvPicPr>
        <p:blipFill rotWithShape="1">
          <a:blip r:embed="rId2"/>
          <a:srcRect b="11"/>
          <a:stretch/>
        </p:blipFill>
        <p:spPr>
          <a:xfrm>
            <a:off x="20" y="2114"/>
            <a:ext cx="20104080" cy="11307236"/>
          </a:xfrm>
          <a:prstGeom prst="rect">
            <a:avLst/>
          </a:prstGeom>
        </p:spPr>
      </p:pic>
    </p:spTree>
    <p:extLst>
      <p:ext uri="{BB962C8B-B14F-4D97-AF65-F5344CB8AC3E}">
        <p14:creationId xmlns:p14="http://schemas.microsoft.com/office/powerpoint/2010/main" val="1481869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D1212B-B190-4E16-8E5D-EEEF4BDADB9A}"/>
              </a:ext>
            </a:extLst>
          </p:cNvPr>
          <p:cNvPicPr>
            <a:picLocks noChangeAspect="1"/>
          </p:cNvPicPr>
          <p:nvPr/>
        </p:nvPicPr>
        <p:blipFill>
          <a:blip r:embed="rId2"/>
          <a:stretch>
            <a:fillRect/>
          </a:stretch>
        </p:blipFill>
        <p:spPr>
          <a:xfrm>
            <a:off x="1174750" y="88906"/>
            <a:ext cx="17754600" cy="11131537"/>
          </a:xfrm>
          <a:prstGeom prst="rect">
            <a:avLst/>
          </a:prstGeom>
        </p:spPr>
      </p:pic>
    </p:spTree>
    <p:extLst>
      <p:ext uri="{BB962C8B-B14F-4D97-AF65-F5344CB8AC3E}">
        <p14:creationId xmlns:p14="http://schemas.microsoft.com/office/powerpoint/2010/main" val="2125258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1C24C-4A90-4D6B-8F5B-99F6D0570228}"/>
              </a:ext>
            </a:extLst>
          </p:cNvPr>
          <p:cNvPicPr>
            <a:picLocks noChangeAspect="1"/>
          </p:cNvPicPr>
          <p:nvPr/>
        </p:nvPicPr>
        <p:blipFill>
          <a:blip r:embed="rId2"/>
          <a:stretch>
            <a:fillRect/>
          </a:stretch>
        </p:blipFill>
        <p:spPr>
          <a:xfrm>
            <a:off x="2203450" y="282575"/>
            <a:ext cx="16614305" cy="10744200"/>
          </a:xfrm>
          <a:prstGeom prst="rect">
            <a:avLst/>
          </a:prstGeom>
        </p:spPr>
      </p:pic>
    </p:spTree>
    <p:extLst>
      <p:ext uri="{BB962C8B-B14F-4D97-AF65-F5344CB8AC3E}">
        <p14:creationId xmlns:p14="http://schemas.microsoft.com/office/powerpoint/2010/main" val="4035387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person, outdoor, ground&#10;&#10;Description automatically generated">
            <a:extLst>
              <a:ext uri="{FF2B5EF4-FFF2-40B4-BE49-F238E27FC236}">
                <a16:creationId xmlns:a16="http://schemas.microsoft.com/office/drawing/2014/main" id="{6CB9500D-4D01-43C1-8AE9-D823296D9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50" y="0"/>
            <a:ext cx="6894950" cy="11309350"/>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405FCE33-A950-42BB-80A2-952B08C70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6" name="object 6"/>
          <p:cNvSpPr txBox="1"/>
          <p:nvPr/>
        </p:nvSpPr>
        <p:spPr>
          <a:xfrm>
            <a:off x="7204755" y="643292"/>
            <a:ext cx="12524695" cy="839974"/>
          </a:xfrm>
          <a:prstGeom prst="rect">
            <a:avLst/>
          </a:prstGeom>
        </p:spPr>
        <p:txBody>
          <a:bodyPr vert="horz" wrap="square" lIns="0" tIns="222250" rIns="0" bIns="0" rtlCol="0">
            <a:spAutoFit/>
          </a:bodyPr>
          <a:lstStyle/>
          <a:p>
            <a:pPr marL="514984" indent="-502920">
              <a:lnSpc>
                <a:spcPct val="100000"/>
              </a:lnSpc>
              <a:spcBef>
                <a:spcPts val="1750"/>
              </a:spcBef>
              <a:buSzPct val="66292"/>
              <a:buFont typeface="Wingdings"/>
              <a:buChar char=""/>
              <a:tabLst>
                <a:tab pos="514984" algn="l"/>
                <a:tab pos="515620" algn="l"/>
              </a:tabLst>
            </a:pPr>
            <a:endParaRPr sz="4000">
              <a:highlight>
                <a:srgbClr val="FFFF00"/>
              </a:highlight>
              <a:latin typeface="ClassicoURWMed"/>
              <a:cs typeface="ClassicoURWMed"/>
            </a:endParaRPr>
          </a:p>
        </p:txBody>
      </p:sp>
      <p:sp>
        <p:nvSpPr>
          <p:cNvPr id="13" name="object 5">
            <a:extLst>
              <a:ext uri="{FF2B5EF4-FFF2-40B4-BE49-F238E27FC236}">
                <a16:creationId xmlns:a16="http://schemas.microsoft.com/office/drawing/2014/main" id="{C601B725-19B0-4BB2-B1B5-923B362CF09E}"/>
              </a:ext>
            </a:extLst>
          </p:cNvPr>
          <p:cNvSpPr txBox="1"/>
          <p:nvPr/>
        </p:nvSpPr>
        <p:spPr>
          <a:xfrm>
            <a:off x="7080250" y="651273"/>
            <a:ext cx="13944600" cy="812402"/>
          </a:xfrm>
          <a:prstGeom prst="rect">
            <a:avLst/>
          </a:prstGeom>
        </p:spPr>
        <p:txBody>
          <a:bodyPr vert="horz" wrap="square" lIns="0" tIns="12065" rIns="0" bIns="0" rtlCol="0">
            <a:spAutoFit/>
          </a:bodyPr>
          <a:lstStyle/>
          <a:p>
            <a:pPr marL="12700">
              <a:lnSpc>
                <a:spcPct val="100000"/>
              </a:lnSpc>
              <a:spcBef>
                <a:spcPts val="95"/>
              </a:spcBef>
            </a:pPr>
            <a:r>
              <a:rPr lang="en-US" sz="5200" b="1">
                <a:solidFill>
                  <a:schemeClr val="bg1"/>
                </a:solidFill>
                <a:latin typeface="ClassicoURW"/>
                <a:cs typeface="ClassicoURW"/>
              </a:rPr>
              <a:t>Support for Individuals and Families</a:t>
            </a:r>
            <a:endParaRPr lang="en-US" sz="5200">
              <a:solidFill>
                <a:schemeClr val="bg1"/>
              </a:solidFill>
              <a:latin typeface="ClassicoURW"/>
              <a:cs typeface="ClassicoURW"/>
            </a:endParaRPr>
          </a:p>
        </p:txBody>
      </p:sp>
      <p:sp>
        <p:nvSpPr>
          <p:cNvPr id="14" name="object 6">
            <a:extLst>
              <a:ext uri="{FF2B5EF4-FFF2-40B4-BE49-F238E27FC236}">
                <a16:creationId xmlns:a16="http://schemas.microsoft.com/office/drawing/2014/main" id="{631153A7-062A-45EF-9607-D70C622E9FD3}"/>
              </a:ext>
            </a:extLst>
          </p:cNvPr>
          <p:cNvSpPr txBox="1"/>
          <p:nvPr/>
        </p:nvSpPr>
        <p:spPr>
          <a:xfrm>
            <a:off x="7080249" y="1537655"/>
            <a:ext cx="12507799" cy="8765220"/>
          </a:xfrm>
          <a:prstGeom prst="rect">
            <a:avLst/>
          </a:prstGeom>
        </p:spPr>
        <p:txBody>
          <a:bodyPr vert="horz" wrap="square" lIns="0" tIns="222250" rIns="0" bIns="0" rtlCol="0">
            <a:spAutoFit/>
          </a:bodyPr>
          <a:lstStyle/>
          <a:p>
            <a:pPr marL="514984" indent="-502920">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$5.6 million in total funding for service consolidation hubs</a:t>
            </a:r>
          </a:p>
          <a:p>
            <a:pPr marL="514984" indent="-502920">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$5.5 million total programming dollars across County government to support newly arriving migrant and asylum-seeking children, adolescents, and a families</a:t>
            </a:r>
          </a:p>
          <a:p>
            <a:pPr marL="514984" indent="-502920">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Significant funding increases for the African American Health Program ($2.9 million) Latino Health Initiative ($2.2 million), and Asian American Health Initiative ($1.2 million) </a:t>
            </a:r>
          </a:p>
          <a:p>
            <a:pPr marL="514984" indent="-502920">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$2.6 million for the second year of the Guaranteed Income Pilot Program</a:t>
            </a:r>
          </a:p>
          <a:p>
            <a:pPr marL="514984" indent="-502920">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Creation of an Office of Food System Resilience, enhanced grant funding for food assistance programs, and $4 million to continue to directly provide food to individuals and families most at need</a:t>
            </a:r>
          </a:p>
          <a:p>
            <a:pPr marL="514984" indent="-502920">
              <a:lnSpc>
                <a:spcPct val="100000"/>
              </a:lnSpc>
              <a:spcBef>
                <a:spcPts val="1750"/>
              </a:spcBef>
              <a:buSzPct val="66292"/>
              <a:buFont typeface="Wingdings"/>
              <a:buChar char=""/>
              <a:tabLst>
                <a:tab pos="514984" algn="l"/>
                <a:tab pos="515620" algn="l"/>
              </a:tabLst>
            </a:pPr>
            <a:r>
              <a:rPr lang="en-US" sz="3200" spc="-15" dirty="0">
                <a:solidFill>
                  <a:srgbClr val="FFFFFF"/>
                </a:solidFill>
                <a:latin typeface="ClassicoURWMed"/>
                <a:cs typeface="ClassicoURWMed"/>
              </a:rPr>
              <a:t>Record funding to continue our efforts to end homelessness - $2 million more to provide an additional 120 rapid rehousing slots and $3 million more to increase the maximum rental assistance subsidy for more families in DHHS</a:t>
            </a:r>
          </a:p>
        </p:txBody>
      </p:sp>
      <p:sp>
        <p:nvSpPr>
          <p:cNvPr id="15" name="TextBox 14">
            <a:extLst>
              <a:ext uri="{FF2B5EF4-FFF2-40B4-BE49-F238E27FC236}">
                <a16:creationId xmlns:a16="http://schemas.microsoft.com/office/drawing/2014/main" id="{1A138ECE-C3EA-40F6-BF66-318FD2B6FA74}"/>
              </a:ext>
            </a:extLst>
          </p:cNvPr>
          <p:cNvSpPr txBox="1"/>
          <p:nvPr/>
        </p:nvSpPr>
        <p:spPr>
          <a:xfrm>
            <a:off x="5937250" y="10683875"/>
            <a:ext cx="13650799" cy="400110"/>
          </a:xfrm>
          <a:prstGeom prst="rect">
            <a:avLst/>
          </a:prstGeom>
          <a:noFill/>
        </p:spPr>
        <p:txBody>
          <a:bodyPr wrap="square">
            <a:spAutoFit/>
          </a:bodyPr>
          <a:lstStyle/>
          <a:p>
            <a:pPr algn="r" fontAlgn="base"/>
            <a:r>
              <a:rPr lang="en-US" sz="2000" b="0" i="0">
                <a:solidFill>
                  <a:schemeClr val="bg1"/>
                </a:solidFill>
                <a:effectLst/>
                <a:latin typeface="Calibri" panose="020F0502020204030204" pitchFamily="34" charset="0"/>
              </a:rPr>
              <a:t>County Executive’s FY23 Recommended Operating Budget</a:t>
            </a:r>
            <a:endParaRPr lang="en-US" sz="2000">
              <a:solidFill>
                <a:schemeClr val="bg1"/>
              </a:solidFill>
              <a:latin typeface="ClassicoURWMed"/>
              <a:cs typeface="ClassicoURWMed"/>
            </a:endParaRPr>
          </a:p>
        </p:txBody>
      </p:sp>
    </p:spTree>
    <p:extLst>
      <p:ext uri="{BB962C8B-B14F-4D97-AF65-F5344CB8AC3E}">
        <p14:creationId xmlns:p14="http://schemas.microsoft.com/office/powerpoint/2010/main" val="2348313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2384</TotalTime>
  <Words>2103</Words>
  <Application>Microsoft Office PowerPoint</Application>
  <PresentationFormat>Custom</PresentationFormat>
  <Paragraphs>157</Paragraphs>
  <Slides>22</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ClassicoURW</vt:lpstr>
      <vt:lpstr>ClassicoURWMed</vt:lpstr>
      <vt:lpstr>Wingdings</vt:lpstr>
      <vt:lpstr>Office Theme</vt:lpstr>
      <vt:lpstr>COUNTY EXECUTIVE MARC ELRICH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FY22 COUNTY EXECUTIVE</dc:title>
  <cp:lastModifiedBy>Madaleno, Richard S.</cp:lastModifiedBy>
  <cp:revision>13</cp:revision>
  <cp:lastPrinted>2022-03-14T17:38:44Z</cp:lastPrinted>
  <dcterms:created xsi:type="dcterms:W3CDTF">2021-03-15T04:17:15Z</dcterms:created>
  <dcterms:modified xsi:type="dcterms:W3CDTF">2022-04-12T01:29:17Z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2021-03-15T00:00:00Z</vt:filetime>
  </property>
  <property fmtid="{D5CDD505-2E9C-101B-9397-08002B2CF9AE}" pid="3" name="Creator">
    <vt:lpwstr>Adobe InDesign 16.1 (Windows)</vt:lpwstr>
  </property>
  <property fmtid="{D5CDD505-2E9C-101B-9397-08002B2CF9AE}" pid="4" name="LastSaved">
    <vt:filetime>2021-03-15T00:00:00Z</vt:filetime>
  </property>
</Properties>
</file>